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55" r:id="rId2"/>
    <p:sldId id="354" r:id="rId3"/>
    <p:sldId id="258" r:id="rId4"/>
    <p:sldId id="307" r:id="rId5"/>
    <p:sldId id="259" r:id="rId6"/>
    <p:sldId id="308" r:id="rId7"/>
    <p:sldId id="309" r:id="rId8"/>
    <p:sldId id="310" r:id="rId9"/>
    <p:sldId id="313" r:id="rId10"/>
    <p:sldId id="311" r:id="rId11"/>
    <p:sldId id="262" r:id="rId12"/>
    <p:sldId id="289" r:id="rId13"/>
    <p:sldId id="292" r:id="rId14"/>
    <p:sldId id="317" r:id="rId15"/>
    <p:sldId id="345" r:id="rId16"/>
    <p:sldId id="318" r:id="rId17"/>
    <p:sldId id="319" r:id="rId18"/>
    <p:sldId id="357" r:id="rId19"/>
    <p:sldId id="358" r:id="rId20"/>
    <p:sldId id="356" r:id="rId21"/>
    <p:sldId id="359" r:id="rId22"/>
    <p:sldId id="322" r:id="rId23"/>
    <p:sldId id="263" r:id="rId24"/>
    <p:sldId id="305" r:id="rId25"/>
  </p:sldIdLst>
  <p:sldSz cx="1219835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79CE"/>
    <a:srgbClr val="FF0000"/>
    <a:srgbClr val="0066FF"/>
    <a:srgbClr val="FF8500"/>
    <a:srgbClr val="8BAB00"/>
    <a:srgbClr val="739018"/>
    <a:srgbClr val="AAD523"/>
    <a:srgbClr val="FD7A2A"/>
    <a:srgbClr val="404040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83" autoAdjust="0"/>
  </p:normalViewPr>
  <p:slideViewPr>
    <p:cSldViewPr>
      <p:cViewPr varScale="1">
        <p:scale>
          <a:sx n="91" d="100"/>
          <a:sy n="91" d="100"/>
        </p:scale>
        <p:origin x="96" y="66"/>
      </p:cViewPr>
      <p:guideLst>
        <p:guide orient="horz" pos="2160"/>
        <p:guide pos="38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30"/>
    </p:cViewPr>
  </p:sorterViewPr>
  <p:notesViewPr>
    <p:cSldViewPr>
      <p:cViewPr varScale="1">
        <p:scale>
          <a:sx n="58" d="100"/>
          <a:sy n="58" d="100"/>
        </p:scale>
        <p:origin x="-258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F3725-0D92-49D9-88BD-0A725DCC5ECA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BA8C6-1B8B-494C-881B-33C94A7D20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574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34892-2594-4348-9B59-391C3F1BE7C4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031C7-A97A-4B3D-B11F-B8701A7D07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76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品牌的关系：阿伯可乐</a:t>
            </a:r>
            <a:r>
              <a:rPr lang="zh-CN" altLang="en-US" baseline="0" dirty="0"/>
              <a:t>    可口可乐 的选择</a:t>
            </a:r>
            <a:endParaRPr lang="en-US" altLang="zh-CN" baseline="0" dirty="0"/>
          </a:p>
          <a:p>
            <a:r>
              <a:rPr lang="zh-CN" altLang="en-US" baseline="0" dirty="0"/>
              <a:t>科技疏远：</a:t>
            </a:r>
            <a:r>
              <a:rPr lang="en-US" altLang="zh-CN" baseline="0" dirty="0"/>
              <a:t>400</a:t>
            </a:r>
            <a:r>
              <a:rPr lang="zh-CN" altLang="en-US" baseline="0" dirty="0"/>
              <a:t>电话无人应答   机械的选择和执行</a:t>
            </a:r>
            <a:endParaRPr lang="en-US" altLang="zh-CN" baseline="0" dirty="0"/>
          </a:p>
          <a:p>
            <a:r>
              <a:rPr lang="zh-CN" altLang="en-US" baseline="0" dirty="0"/>
              <a:t>面对面的关系：客户接待 ，机械的执行，不注意细节 </a:t>
            </a:r>
            <a:endParaRPr lang="en-US" altLang="zh-CN" baseline="0" dirty="0"/>
          </a:p>
          <a:p>
            <a:r>
              <a:rPr lang="zh-CN" altLang="en-US" baseline="0" dirty="0"/>
              <a:t>亲密无间的关系：像亲友一样可以坦诚沟通，需求的主动表达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031C7-A97A-4B3D-B11F-B8701A7D071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611:6</a:t>
            </a:r>
            <a:r>
              <a:rPr lang="zh-CN" altLang="en-US" dirty="0"/>
              <a:t>次面访</a:t>
            </a:r>
            <a:r>
              <a:rPr lang="zh-CN" altLang="en-US" baseline="0" dirty="0"/>
              <a:t>  </a:t>
            </a:r>
            <a:r>
              <a:rPr lang="en-US" altLang="zh-CN" baseline="0" dirty="0"/>
              <a:t>1</a:t>
            </a:r>
            <a:r>
              <a:rPr lang="zh-CN" altLang="en-US" baseline="0" dirty="0"/>
              <a:t>次困难辅助  </a:t>
            </a:r>
            <a:r>
              <a:rPr lang="en-US" altLang="zh-CN" baseline="0" dirty="0"/>
              <a:t>1</a:t>
            </a:r>
            <a:r>
              <a:rPr lang="zh-CN" altLang="en-US" baseline="0" dirty="0"/>
              <a:t>次非业务接触   （</a:t>
            </a:r>
            <a:r>
              <a:rPr lang="en-US" altLang="zh-CN" baseline="0" dirty="0"/>
              <a:t>1-2</a:t>
            </a:r>
            <a:r>
              <a:rPr lang="zh-CN" altLang="en-US" baseline="0"/>
              <a:t>个月内）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031C7-A97A-4B3D-B11F-B8701A7D071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9975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 userDrawn="1"/>
        </p:nvCxnSpPr>
        <p:spPr>
          <a:xfrm flipV="1">
            <a:off x="11773550" y="6741368"/>
            <a:ext cx="424800" cy="1744"/>
          </a:xfrm>
          <a:prstGeom prst="line">
            <a:avLst/>
          </a:prstGeom>
          <a:ln w="22479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>
            <a:off x="0" y="6741368"/>
            <a:ext cx="864000" cy="0"/>
          </a:xfrm>
          <a:prstGeom prst="line">
            <a:avLst/>
          </a:prstGeom>
          <a:ln w="22479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 userDrawn="1"/>
        </p:nvGrpSpPr>
        <p:grpSpPr>
          <a:xfrm>
            <a:off x="10851703" y="6343232"/>
            <a:ext cx="936104" cy="936104"/>
            <a:chOff x="5631123" y="6343232"/>
            <a:chExt cx="936104" cy="936104"/>
          </a:xfrm>
        </p:grpSpPr>
        <p:sp>
          <p:nvSpPr>
            <p:cNvPr id="22" name="弦形 21"/>
            <p:cNvSpPr/>
            <p:nvPr userDrawn="1"/>
          </p:nvSpPr>
          <p:spPr>
            <a:xfrm rot="6746465">
              <a:off x="5737587" y="6451264"/>
              <a:ext cx="720000" cy="720000"/>
            </a:xfrm>
            <a:prstGeom prst="chord">
              <a:avLst>
                <a:gd name="adj1" fmla="val 3577158"/>
                <a:gd name="adj2" fmla="val 15329001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4" name="弧形 23"/>
            <p:cNvSpPr/>
            <p:nvPr userDrawn="1"/>
          </p:nvSpPr>
          <p:spPr>
            <a:xfrm>
              <a:off x="5631123" y="6343232"/>
              <a:ext cx="936104" cy="936104"/>
            </a:xfrm>
            <a:prstGeom prst="arc">
              <a:avLst>
                <a:gd name="adj1" fmla="val 11317002"/>
                <a:gd name="adj2" fmla="val 21097504"/>
              </a:avLst>
            </a:prstGeom>
            <a:ln w="22479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>
            <a:off x="846290" y="6345343"/>
            <a:ext cx="936104" cy="936104"/>
            <a:chOff x="846290" y="6343232"/>
            <a:chExt cx="936104" cy="936104"/>
          </a:xfrm>
        </p:grpSpPr>
        <p:sp>
          <p:nvSpPr>
            <p:cNvPr id="26" name="弦形 25"/>
            <p:cNvSpPr/>
            <p:nvPr userDrawn="1"/>
          </p:nvSpPr>
          <p:spPr>
            <a:xfrm rot="6746465">
              <a:off x="952754" y="6453395"/>
              <a:ext cx="720000" cy="720000"/>
            </a:xfrm>
            <a:prstGeom prst="chord">
              <a:avLst>
                <a:gd name="adj1" fmla="val 3577158"/>
                <a:gd name="adj2" fmla="val 15329001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弧形 26"/>
            <p:cNvSpPr/>
            <p:nvPr userDrawn="1"/>
          </p:nvSpPr>
          <p:spPr>
            <a:xfrm>
              <a:off x="846290" y="6343232"/>
              <a:ext cx="936104" cy="936104"/>
            </a:xfrm>
            <a:prstGeom prst="arc">
              <a:avLst>
                <a:gd name="adj1" fmla="val 11317002"/>
                <a:gd name="adj2" fmla="val 21097504"/>
              </a:avLst>
            </a:prstGeom>
            <a:ln w="22479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>
            <a:off x="1777226" y="6345343"/>
            <a:ext cx="936104" cy="936104"/>
            <a:chOff x="846290" y="6343232"/>
            <a:chExt cx="936104" cy="936104"/>
          </a:xfrm>
        </p:grpSpPr>
        <p:sp>
          <p:nvSpPr>
            <p:cNvPr id="29" name="弦形 28"/>
            <p:cNvSpPr/>
            <p:nvPr userDrawn="1"/>
          </p:nvSpPr>
          <p:spPr>
            <a:xfrm rot="6746465">
              <a:off x="952754" y="6453395"/>
              <a:ext cx="720000" cy="720000"/>
            </a:xfrm>
            <a:prstGeom prst="chord">
              <a:avLst>
                <a:gd name="adj1" fmla="val 3577158"/>
                <a:gd name="adj2" fmla="val 15329001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0" name="弧形 29"/>
            <p:cNvSpPr/>
            <p:nvPr userDrawn="1"/>
          </p:nvSpPr>
          <p:spPr>
            <a:xfrm>
              <a:off x="846290" y="6343232"/>
              <a:ext cx="936104" cy="936104"/>
            </a:xfrm>
            <a:prstGeom prst="arc">
              <a:avLst>
                <a:gd name="adj1" fmla="val 11317002"/>
                <a:gd name="adj2" fmla="val 21097504"/>
              </a:avLst>
            </a:prstGeom>
            <a:ln w="22479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 userDrawn="1"/>
        </p:nvGrpSpPr>
        <p:grpSpPr>
          <a:xfrm>
            <a:off x="2708162" y="6345343"/>
            <a:ext cx="936104" cy="936104"/>
            <a:chOff x="846290" y="6343232"/>
            <a:chExt cx="936104" cy="936104"/>
          </a:xfrm>
        </p:grpSpPr>
        <p:sp>
          <p:nvSpPr>
            <p:cNvPr id="32" name="弦形 31"/>
            <p:cNvSpPr/>
            <p:nvPr userDrawn="1"/>
          </p:nvSpPr>
          <p:spPr>
            <a:xfrm rot="6746465">
              <a:off x="952754" y="6453395"/>
              <a:ext cx="720000" cy="720000"/>
            </a:xfrm>
            <a:prstGeom prst="chord">
              <a:avLst>
                <a:gd name="adj1" fmla="val 3577158"/>
                <a:gd name="adj2" fmla="val 15329001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3" name="弧形 32"/>
            <p:cNvSpPr/>
            <p:nvPr userDrawn="1"/>
          </p:nvSpPr>
          <p:spPr>
            <a:xfrm>
              <a:off x="846290" y="6343232"/>
              <a:ext cx="936104" cy="936104"/>
            </a:xfrm>
            <a:prstGeom prst="arc">
              <a:avLst>
                <a:gd name="adj1" fmla="val 11317002"/>
                <a:gd name="adj2" fmla="val 21097504"/>
              </a:avLst>
            </a:prstGeom>
            <a:ln w="22479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4" name="直接连接符 33"/>
          <p:cNvCxnSpPr/>
          <p:nvPr userDrawn="1"/>
        </p:nvCxnSpPr>
        <p:spPr>
          <a:xfrm>
            <a:off x="3628800" y="6741368"/>
            <a:ext cx="7236000" cy="0"/>
          </a:xfrm>
          <a:prstGeom prst="line">
            <a:avLst/>
          </a:prstGeom>
          <a:ln w="22479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5"/>
          <p:cNvSpPr txBox="1"/>
          <p:nvPr userDrawn="1"/>
        </p:nvSpPr>
        <p:spPr>
          <a:xfrm>
            <a:off x="10923711" y="64886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18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8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>
            <a:off x="1106593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过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2037529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渡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2968465" y="64887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页</a:t>
            </a:r>
          </a:p>
        </p:txBody>
      </p:sp>
      <p:cxnSp>
        <p:nvCxnSpPr>
          <p:cNvPr id="39" name="直接连接符 38"/>
          <p:cNvCxnSpPr/>
          <p:nvPr userDrawn="1"/>
        </p:nvCxnSpPr>
        <p:spPr>
          <a:xfrm flipV="1">
            <a:off x="842591" y="-1"/>
            <a:ext cx="0" cy="54000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 userDrawn="1"/>
        </p:nvCxnSpPr>
        <p:spPr>
          <a:xfrm>
            <a:off x="999753" y="0"/>
            <a:ext cx="0" cy="3960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24"/>
          <p:cNvSpPr>
            <a:spLocks noChangeArrowheads="1"/>
          </p:cNvSpPr>
          <p:nvPr userDrawn="1"/>
        </p:nvSpPr>
        <p:spPr bwMode="auto">
          <a:xfrm>
            <a:off x="1230313" y="170112"/>
            <a:ext cx="198240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B0F0"/>
                </a:solidFill>
                <a:ea typeface="微软雅黑" pitchFamily="34" charset="-122"/>
                <a:cs typeface="Arial Unicode MS" panose="020B0604020202020204" pitchFamily="34" charset="-122"/>
              </a:rPr>
              <a:t>TRANSITION  PAGE</a:t>
            </a:r>
          </a:p>
        </p:txBody>
      </p:sp>
      <p:sp>
        <p:nvSpPr>
          <p:cNvPr id="42" name="圆角矩形 41"/>
          <p:cNvSpPr/>
          <p:nvPr userDrawn="1"/>
        </p:nvSpPr>
        <p:spPr>
          <a:xfrm>
            <a:off x="1773527" y="3789040"/>
            <a:ext cx="8790144" cy="252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 userDrawn="1"/>
        </p:nvSpPr>
        <p:spPr>
          <a:xfrm>
            <a:off x="3020855" y="3816040"/>
            <a:ext cx="198000" cy="1980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 userDrawn="1"/>
        </p:nvSpPr>
        <p:spPr>
          <a:xfrm>
            <a:off x="6000175" y="3816040"/>
            <a:ext cx="198000" cy="1980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 userDrawn="1"/>
        </p:nvSpPr>
        <p:spPr>
          <a:xfrm>
            <a:off x="8979495" y="3816040"/>
            <a:ext cx="198000" cy="1980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8"/>
          <p:cNvSpPr txBox="1"/>
          <p:nvPr userDrawn="1"/>
        </p:nvSpPr>
        <p:spPr>
          <a:xfrm>
            <a:off x="2241745" y="4221088"/>
            <a:ext cx="175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专业字体设计服务/WWW.ZTSGC.COM/"/>
                <a:ea typeface="微软雅黑" pitchFamily="34" charset="-122"/>
              </a:rPr>
              <a:t>第一章</a:t>
            </a:r>
          </a:p>
        </p:txBody>
      </p:sp>
      <p:sp>
        <p:nvSpPr>
          <p:cNvPr id="49" name="TextBox 8"/>
          <p:cNvSpPr txBox="1"/>
          <p:nvPr userDrawn="1"/>
        </p:nvSpPr>
        <p:spPr>
          <a:xfrm>
            <a:off x="5221877" y="4221088"/>
            <a:ext cx="175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专业字体设计服务/WWW.ZTSGC.COM/"/>
                <a:ea typeface="微软雅黑" pitchFamily="34" charset="-122"/>
              </a:rPr>
              <a:t>第二章</a:t>
            </a:r>
          </a:p>
        </p:txBody>
      </p:sp>
      <p:sp>
        <p:nvSpPr>
          <p:cNvPr id="50" name="TextBox 8"/>
          <p:cNvSpPr txBox="1"/>
          <p:nvPr userDrawn="1"/>
        </p:nvSpPr>
        <p:spPr>
          <a:xfrm>
            <a:off x="8200385" y="4221088"/>
            <a:ext cx="175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专业字体设计服务/WWW.ZTSGC.COM/"/>
                <a:ea typeface="微软雅黑" pitchFamily="34" charset="-122"/>
              </a:rPr>
              <a:t>第三章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13522" y="251765"/>
            <a:ext cx="246221" cy="1090985"/>
          </a:xfrm>
          <a:prstGeom prst="rect">
            <a:avLst/>
          </a:prstGeom>
          <a:noFill/>
        </p:spPr>
        <p:txBody>
          <a:bodyPr vert="eaVert" wrap="square" lIns="0" tIns="0" rIns="0" bIns="0" rtlCol="0" anchor="ctr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第三章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 userDrawn="1"/>
        </p:nvSpPr>
        <p:spPr>
          <a:xfrm>
            <a:off x="413522" y="251765"/>
            <a:ext cx="246221" cy="1090985"/>
          </a:xfrm>
          <a:prstGeom prst="rect">
            <a:avLst/>
          </a:prstGeom>
          <a:noFill/>
        </p:spPr>
        <p:txBody>
          <a:bodyPr vert="eaVert" wrap="square" lIns="0" tIns="0" rIns="0" bIns="0" rtlCol="0" anchor="ctr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第二章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13522" y="251765"/>
            <a:ext cx="246221" cy="1090985"/>
          </a:xfrm>
          <a:prstGeom prst="rect">
            <a:avLst/>
          </a:prstGeom>
          <a:noFill/>
        </p:spPr>
        <p:txBody>
          <a:bodyPr vert="eaVert" wrap="square" lIns="0" tIns="0" rIns="0" bIns="0" rtlCol="0" anchor="ctr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第三章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962" y="4800600"/>
            <a:ext cx="731901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962" y="612775"/>
            <a:ext cx="731901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962" y="5367338"/>
            <a:ext cx="731901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7" y="6356351"/>
            <a:ext cx="2846282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38"/>
            <a:ext cx="1097851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1600201"/>
            <a:ext cx="1097851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7" y="6356351"/>
            <a:ext cx="2846282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804" y="274639"/>
            <a:ext cx="2744629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274639"/>
            <a:ext cx="803058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7" y="6356351"/>
            <a:ext cx="2846282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13522" y="251765"/>
            <a:ext cx="246221" cy="1090985"/>
          </a:xfrm>
          <a:prstGeom prst="rect">
            <a:avLst/>
          </a:prstGeom>
          <a:noFill/>
        </p:spPr>
        <p:txBody>
          <a:bodyPr vert="eaVert" wrap="square" lIns="0" tIns="0" rIns="0" bIns="0" rtlCol="0" anchor="ctr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第一章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13522" y="251765"/>
            <a:ext cx="246221" cy="1090985"/>
          </a:xfrm>
          <a:prstGeom prst="rect">
            <a:avLst/>
          </a:prstGeom>
          <a:noFill/>
        </p:spPr>
        <p:txBody>
          <a:bodyPr vert="eaVert" wrap="square" lIns="0" tIns="0" rIns="0" bIns="0" rtlCol="0" anchor="ctr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第一章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13522" y="251765"/>
            <a:ext cx="246221" cy="1090985"/>
          </a:xfrm>
          <a:prstGeom prst="rect">
            <a:avLst/>
          </a:prstGeom>
          <a:noFill/>
        </p:spPr>
        <p:txBody>
          <a:bodyPr vert="eaVert" wrap="square" lIns="0" tIns="0" rIns="0" bIns="0" rtlCol="0" anchor="ctr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第一章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13522" y="251765"/>
            <a:ext cx="246221" cy="1090985"/>
          </a:xfrm>
          <a:prstGeom prst="rect">
            <a:avLst/>
          </a:prstGeom>
          <a:noFill/>
        </p:spPr>
        <p:txBody>
          <a:bodyPr vert="eaVert" wrap="square" lIns="0" tIns="0" rIns="0" bIns="0" rtlCol="0" anchor="ctr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第二章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13522" y="251765"/>
            <a:ext cx="246221" cy="1090985"/>
          </a:xfrm>
          <a:prstGeom prst="rect">
            <a:avLst/>
          </a:prstGeom>
          <a:noFill/>
        </p:spPr>
        <p:txBody>
          <a:bodyPr vert="eaVert" wrap="square" lIns="0" tIns="0" rIns="0" bIns="0" rtlCol="0" anchor="ctr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第二章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13522" y="251765"/>
            <a:ext cx="246221" cy="1090985"/>
          </a:xfrm>
          <a:prstGeom prst="rect">
            <a:avLst/>
          </a:prstGeom>
          <a:noFill/>
        </p:spPr>
        <p:txBody>
          <a:bodyPr vert="eaVert" wrap="square" lIns="0" tIns="0" rIns="0" bIns="0" rtlCol="0" anchor="ctr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第二章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13522" y="251765"/>
            <a:ext cx="246221" cy="1090985"/>
          </a:xfrm>
          <a:prstGeom prst="rect">
            <a:avLst/>
          </a:prstGeom>
          <a:noFill/>
        </p:spPr>
        <p:txBody>
          <a:bodyPr vert="eaVert" wrap="square" lIns="0" tIns="0" rIns="0" bIns="0" rtlCol="0" anchor="ctr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第三章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 userDrawn="1"/>
        </p:nvSpPr>
        <p:spPr>
          <a:xfrm>
            <a:off x="413522" y="251765"/>
            <a:ext cx="246221" cy="1090985"/>
          </a:xfrm>
          <a:prstGeom prst="rect">
            <a:avLst/>
          </a:prstGeom>
          <a:noFill/>
        </p:spPr>
        <p:txBody>
          <a:bodyPr vert="eaVert" wrap="square" lIns="0" tIns="0" rIns="0" bIns="0" rtlCol="0" anchor="ctr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第二章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燕尾形 32"/>
          <p:cNvSpPr/>
          <p:nvPr userDrawn="1"/>
        </p:nvSpPr>
        <p:spPr>
          <a:xfrm>
            <a:off x="755271" y="620992"/>
            <a:ext cx="5847960" cy="201600"/>
          </a:xfrm>
          <a:prstGeom prst="chevron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 userDrawn="1"/>
        </p:nvSpPr>
        <p:spPr>
          <a:xfrm>
            <a:off x="302381" y="251765"/>
            <a:ext cx="396194" cy="1090985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等腰三角形 36"/>
          <p:cNvSpPr/>
          <p:nvPr userDrawn="1"/>
        </p:nvSpPr>
        <p:spPr>
          <a:xfrm rot="5400000">
            <a:off x="646977" y="672287"/>
            <a:ext cx="202208" cy="99011"/>
          </a:xfrm>
          <a:prstGeom prst="triangle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 userDrawn="1"/>
        </p:nvSpPr>
        <p:spPr>
          <a:xfrm>
            <a:off x="302381" y="1342750"/>
            <a:ext cx="396194" cy="2950345"/>
          </a:xfrm>
          <a:prstGeom prst="rect">
            <a:avLst/>
          </a:prstGeom>
          <a:solidFill>
            <a:srgbClr val="3B7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2" name="矩形 41"/>
          <p:cNvSpPr/>
          <p:nvPr userDrawn="1"/>
        </p:nvSpPr>
        <p:spPr>
          <a:xfrm>
            <a:off x="6135728" y="620992"/>
            <a:ext cx="6062622" cy="20160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3" name="矩形 42"/>
          <p:cNvSpPr/>
          <p:nvPr userDrawn="1"/>
        </p:nvSpPr>
        <p:spPr>
          <a:xfrm>
            <a:off x="302381" y="6425950"/>
            <a:ext cx="396194" cy="432050"/>
          </a:xfrm>
          <a:prstGeom prst="rect">
            <a:avLst/>
          </a:prstGeom>
          <a:solidFill>
            <a:srgbClr val="3B7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4" name="TextBox 15"/>
          <p:cNvSpPr txBox="1"/>
          <p:nvPr userDrawn="1"/>
        </p:nvSpPr>
        <p:spPr>
          <a:xfrm>
            <a:off x="252875" y="6488668"/>
            <a:ext cx="495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6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16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69" y="24962"/>
            <a:ext cx="914435" cy="7722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99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F:\360云盘\04-待整理ing\pic\3.6_Aerospace_Recruitme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16" y="0"/>
            <a:ext cx="87900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5"/>
          <p:cNvSpPr txBox="1"/>
          <p:nvPr/>
        </p:nvSpPr>
        <p:spPr>
          <a:xfrm>
            <a:off x="1105375" y="1052737"/>
            <a:ext cx="6938016" cy="1200329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zh-CN" altLang="en-US" sz="7200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itchFamily="34" charset="-122"/>
                <a:ea typeface="华康俪金黑W8(P)" pitchFamily="34" charset="-122"/>
                <a:cs typeface="经典繁仿黑" pitchFamily="49" charset="-122"/>
              </a:rPr>
              <a:t>客户关系管理</a:t>
            </a:r>
          </a:p>
        </p:txBody>
      </p:sp>
      <p:sp>
        <p:nvSpPr>
          <p:cNvPr id="5" name="矩形 4"/>
          <p:cNvSpPr/>
          <p:nvPr/>
        </p:nvSpPr>
        <p:spPr>
          <a:xfrm>
            <a:off x="1201783" y="836712"/>
            <a:ext cx="3553852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经典繁仿黑" pitchFamily="49" charset="-122"/>
              </a:rPr>
              <a:t>综合市场部培训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经典繁仿黑" pitchFamily="49" charset="-122"/>
              </a:rPr>
              <a:t>——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itchFamily="34" charset="-122"/>
              <a:cs typeface="经典繁仿黑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946176" y="2527275"/>
            <a:ext cx="0" cy="4330725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直接连接符 6"/>
          <p:cNvCxnSpPr/>
          <p:nvPr/>
        </p:nvCxnSpPr>
        <p:spPr bwMode="auto">
          <a:xfrm flipH="1">
            <a:off x="0" y="2339950"/>
            <a:ext cx="758851" cy="0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直接连接符 7"/>
          <p:cNvCxnSpPr/>
          <p:nvPr/>
        </p:nvCxnSpPr>
        <p:spPr bwMode="auto">
          <a:xfrm>
            <a:off x="946176" y="0"/>
            <a:ext cx="0" cy="2151038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接连接符 8"/>
          <p:cNvCxnSpPr/>
          <p:nvPr/>
        </p:nvCxnSpPr>
        <p:spPr bwMode="auto">
          <a:xfrm flipH="1">
            <a:off x="1135089" y="2339950"/>
            <a:ext cx="6476254" cy="0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接连接符 9"/>
          <p:cNvCxnSpPr/>
          <p:nvPr/>
        </p:nvCxnSpPr>
        <p:spPr bwMode="auto">
          <a:xfrm flipH="1">
            <a:off x="10851703" y="2339950"/>
            <a:ext cx="1346648" cy="0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1" name="组合 10"/>
          <p:cNvGrpSpPr/>
          <p:nvPr/>
        </p:nvGrpSpPr>
        <p:grpSpPr>
          <a:xfrm>
            <a:off x="759726" y="2151586"/>
            <a:ext cx="376724" cy="376728"/>
            <a:chOff x="759726" y="2151586"/>
            <a:chExt cx="376724" cy="376728"/>
          </a:xfrm>
        </p:grpSpPr>
        <p:sp>
          <p:nvSpPr>
            <p:cNvPr id="12" name="L 形 11"/>
            <p:cNvSpPr/>
            <p:nvPr userDrawn="1"/>
          </p:nvSpPr>
          <p:spPr>
            <a:xfrm>
              <a:off x="759726" y="2391514"/>
              <a:ext cx="136800" cy="136800"/>
            </a:xfrm>
            <a:prstGeom prst="corner">
              <a:avLst>
                <a:gd name="adj1" fmla="val 37486"/>
                <a:gd name="adj2" fmla="val 39273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L 形 12"/>
            <p:cNvSpPr/>
            <p:nvPr userDrawn="1"/>
          </p:nvSpPr>
          <p:spPr>
            <a:xfrm flipH="1">
              <a:off x="999650" y="2391514"/>
              <a:ext cx="136800" cy="136800"/>
            </a:xfrm>
            <a:prstGeom prst="corner">
              <a:avLst>
                <a:gd name="adj1" fmla="val 37486"/>
                <a:gd name="adj2" fmla="val 39273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L 形 13"/>
            <p:cNvSpPr/>
            <p:nvPr userDrawn="1"/>
          </p:nvSpPr>
          <p:spPr>
            <a:xfrm flipH="1" flipV="1">
              <a:off x="999650" y="2151586"/>
              <a:ext cx="136800" cy="136800"/>
            </a:xfrm>
            <a:prstGeom prst="corner">
              <a:avLst>
                <a:gd name="adj1" fmla="val 37486"/>
                <a:gd name="adj2" fmla="val 39273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L 形 14"/>
            <p:cNvSpPr/>
            <p:nvPr userDrawn="1"/>
          </p:nvSpPr>
          <p:spPr>
            <a:xfrm flipV="1">
              <a:off x="759726" y="2151586"/>
              <a:ext cx="136800" cy="136800"/>
            </a:xfrm>
            <a:prstGeom prst="corner">
              <a:avLst>
                <a:gd name="adj1" fmla="val 37486"/>
                <a:gd name="adj2" fmla="val 39273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/>
            <p:nvPr userDrawn="1"/>
          </p:nvCxnSpPr>
          <p:spPr bwMode="auto">
            <a:xfrm flipH="1">
              <a:off x="885839" y="2339950"/>
              <a:ext cx="1224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直接连接符 16"/>
            <p:cNvCxnSpPr/>
            <p:nvPr userDrawn="1"/>
          </p:nvCxnSpPr>
          <p:spPr bwMode="auto">
            <a:xfrm>
              <a:off x="946176" y="2278750"/>
              <a:ext cx="0" cy="122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99"/>
                            </p:stCondLst>
                            <p:childTnLst>
                              <p:par>
                                <p:cTn id="1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t11318\桌面\C4DD9BA60E5B4937608915BAECC798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74" y="1924334"/>
            <a:ext cx="5332002" cy="4087868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634692" y="5899147"/>
            <a:ext cx="5688000" cy="90576"/>
          </a:xfrm>
          <a:prstGeom prst="rect">
            <a:avLst/>
          </a:prstGeom>
          <a:solidFill>
            <a:srgbClr val="0066FF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6"/>
          <p:cNvSpPr txBox="1"/>
          <p:nvPr/>
        </p:nvSpPr>
        <p:spPr>
          <a:xfrm>
            <a:off x="4370983" y="888791"/>
            <a:ext cx="7605217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什么样的公司能赢？</a:t>
            </a:r>
            <a:r>
              <a:rPr lang="zh-CN" altLang="en-US" sz="1600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不是靠产品特色，也不是靠成本领先，而是靠客户关系的管理。</a:t>
            </a:r>
            <a:endParaRPr lang="zh-CN" altLang="zh-CN" sz="1600" b="1" dirty="0">
              <a:solidFill>
                <a:srgbClr val="E6781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966310" y="4711823"/>
            <a:ext cx="542089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因此，在这个不断变化着的高科技驱使下的商业环境中，</a:t>
            </a:r>
            <a:r>
              <a:rPr lang="zh-CN" altLang="en-US" sz="1600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发掘和细分客户需求，不断发现自有客户的价值衍展将成为企业竞争的主战场。</a:t>
            </a:r>
            <a:endParaRPr lang="zh-CN" altLang="zh-CN" sz="1600" b="1" dirty="0">
              <a:solidFill>
                <a:srgbClr val="0066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966311" y="836712"/>
            <a:ext cx="5276878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 b="1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800" dirty="0"/>
              <a:t>3</a:t>
            </a:r>
            <a:r>
              <a:rPr lang="zh-CN" altLang="en-US" sz="1800" dirty="0"/>
              <a:t>、客户关系带来的是长尾效应</a:t>
            </a:r>
            <a:endParaRPr lang="zh-CN" altLang="zh-CN" sz="1800" dirty="0"/>
          </a:p>
        </p:txBody>
      </p:sp>
      <p:sp>
        <p:nvSpPr>
          <p:cNvPr id="7" name="矩形 6"/>
          <p:cNvSpPr/>
          <p:nvPr/>
        </p:nvSpPr>
        <p:spPr>
          <a:xfrm>
            <a:off x="298359" y="1412776"/>
            <a:ext cx="432896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经典繁仿黑" pitchFamily="49" charset="-122"/>
              </a:rPr>
              <a:t>客户关系是什么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经典繁仿黑" pitchFamily="49" charset="-122"/>
            </a:endParaRPr>
          </a:p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经典繁仿黑" pitchFamily="49" charset="-122"/>
              </a:rPr>
              <a:t>？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919702" y="1721478"/>
            <a:ext cx="5420896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rgbClr val="E67819"/>
                </a:solidFill>
                <a:latin typeface="微软雅黑" pitchFamily="34" charset="-122"/>
                <a:ea typeface="微软雅黑" pitchFamily="34" charset="-122"/>
              </a:rPr>
              <a:t>还记得前面的少妇么？根据之前</a:t>
            </a:r>
            <a:r>
              <a:rPr lang="en-US" altLang="zh-CN" sz="1600" b="1" dirty="0">
                <a:solidFill>
                  <a:srgbClr val="E67819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b="1" dirty="0">
                <a:solidFill>
                  <a:srgbClr val="E67819"/>
                </a:solidFill>
                <a:latin typeface="微软雅黑" pitchFamily="34" charset="-122"/>
                <a:ea typeface="微软雅黑" pitchFamily="34" charset="-122"/>
              </a:rPr>
              <a:t>年的购买记录，她每周固定消费</a:t>
            </a:r>
            <a:r>
              <a:rPr lang="en-US" altLang="zh-CN" sz="1600" b="1" dirty="0">
                <a:solidFill>
                  <a:srgbClr val="E67819"/>
                </a:solidFill>
                <a:latin typeface="微软雅黑" pitchFamily="34" charset="-122"/>
                <a:ea typeface="微软雅黑" pitchFamily="34" charset="-122"/>
              </a:rPr>
              <a:t>40</a:t>
            </a:r>
            <a:r>
              <a:rPr lang="zh-CN" altLang="en-US" sz="1600" b="1" dirty="0">
                <a:solidFill>
                  <a:srgbClr val="E67819"/>
                </a:solidFill>
                <a:latin typeface="微软雅黑" pitchFamily="34" charset="-122"/>
                <a:ea typeface="微软雅黑" pitchFamily="34" charset="-122"/>
              </a:rPr>
              <a:t>美元，</a:t>
            </a:r>
            <a:r>
              <a:rPr lang="en-US" altLang="zh-CN" sz="1600" b="1" dirty="0">
                <a:solidFill>
                  <a:srgbClr val="E67819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b="1" dirty="0">
                <a:solidFill>
                  <a:srgbClr val="E67819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 b="1" dirty="0">
                <a:solidFill>
                  <a:srgbClr val="E67819"/>
                </a:solidFill>
                <a:latin typeface="微软雅黑" pitchFamily="34" charset="-122"/>
                <a:ea typeface="微软雅黑" pitchFamily="34" charset="-122"/>
              </a:rPr>
              <a:t>=52</a:t>
            </a:r>
            <a:r>
              <a:rPr lang="zh-CN" altLang="en-US" sz="1600" b="1" dirty="0">
                <a:solidFill>
                  <a:srgbClr val="E67819"/>
                </a:solidFill>
                <a:latin typeface="微软雅黑" pitchFamily="34" charset="-122"/>
                <a:ea typeface="微软雅黑" pitchFamily="34" charset="-122"/>
              </a:rPr>
              <a:t>周，</a:t>
            </a:r>
            <a:r>
              <a:rPr lang="en-US" altLang="zh-CN" sz="1600" b="1" dirty="0">
                <a:solidFill>
                  <a:srgbClr val="E67819"/>
                </a:solidFill>
                <a:latin typeface="微软雅黑" pitchFamily="34" charset="-122"/>
                <a:ea typeface="微软雅黑" pitchFamily="34" charset="-122"/>
              </a:rPr>
              <a:t>52x40=2080</a:t>
            </a:r>
            <a:r>
              <a:rPr lang="zh-CN" altLang="en-US" sz="1600" b="1" dirty="0">
                <a:solidFill>
                  <a:srgbClr val="E67819"/>
                </a:solidFill>
                <a:latin typeface="微软雅黑" pitchFamily="34" charset="-122"/>
                <a:ea typeface="微软雅黑" pitchFamily="34" charset="-122"/>
              </a:rPr>
              <a:t>元，如果没有那次离开，她可以一直消费到</a:t>
            </a:r>
            <a:r>
              <a:rPr lang="en-US" altLang="zh-CN" sz="1600" b="1" dirty="0">
                <a:solidFill>
                  <a:srgbClr val="E67819"/>
                </a:solidFill>
                <a:latin typeface="微软雅黑" pitchFamily="34" charset="-122"/>
                <a:ea typeface="微软雅黑" pitchFamily="34" charset="-122"/>
              </a:rPr>
              <a:t>60</a:t>
            </a:r>
            <a:r>
              <a:rPr lang="zh-CN" altLang="en-US" sz="1600" b="1" dirty="0">
                <a:solidFill>
                  <a:srgbClr val="E67819"/>
                </a:solidFill>
                <a:latin typeface="微软雅黑" pitchFamily="34" charset="-122"/>
                <a:ea typeface="微软雅黑" pitchFamily="34" charset="-122"/>
              </a:rPr>
              <a:t>岁，假设她现在</a:t>
            </a:r>
            <a:r>
              <a:rPr lang="en-US" altLang="zh-CN" sz="1600" b="1" dirty="0">
                <a:solidFill>
                  <a:srgbClr val="E67819"/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1600" b="1" dirty="0">
                <a:solidFill>
                  <a:srgbClr val="E67819"/>
                </a:solidFill>
                <a:latin typeface="微软雅黑" pitchFamily="34" charset="-122"/>
                <a:ea typeface="微软雅黑" pitchFamily="34" charset="-122"/>
              </a:rPr>
              <a:t>岁，那么隐形价值就有？你可以计算一下么？</a:t>
            </a:r>
            <a:endParaRPr lang="zh-CN" altLang="zh-CN" sz="1600" b="1" dirty="0">
              <a:solidFill>
                <a:srgbClr val="E6781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966310" y="3204412"/>
            <a:ext cx="6252312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E67819"/>
                </a:solidFill>
                <a:latin typeface="微软雅黑" pitchFamily="34" charset="-122"/>
                <a:ea typeface="微软雅黑" pitchFamily="34" charset="-122"/>
              </a:rPr>
              <a:t>30x52x40=62400</a:t>
            </a:r>
            <a:r>
              <a:rPr lang="zh-CN" altLang="en-US" sz="3200" b="1" dirty="0">
                <a:solidFill>
                  <a:srgbClr val="E67819"/>
                </a:solidFill>
                <a:latin typeface="微软雅黑" pitchFamily="34" charset="-122"/>
                <a:ea typeface="微软雅黑" pitchFamily="34" charset="-122"/>
              </a:rPr>
              <a:t>！</a:t>
            </a:r>
            <a:endParaRPr lang="en-US" altLang="zh-CN" sz="3200" b="1" dirty="0">
              <a:solidFill>
                <a:srgbClr val="E67819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E67819"/>
                </a:solidFill>
                <a:latin typeface="微软雅黑" pitchFamily="34" charset="-122"/>
                <a:ea typeface="微软雅黑" pitchFamily="34" charset="-122"/>
              </a:rPr>
              <a:t>而这只是一个忠诚客户的消费</a:t>
            </a:r>
            <a:endParaRPr lang="zh-CN" altLang="zh-CN" sz="3200" b="1" dirty="0">
              <a:solidFill>
                <a:srgbClr val="E6781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14"/>
          <p:cNvSpPr/>
          <p:nvPr/>
        </p:nvSpPr>
        <p:spPr bwMode="auto">
          <a:xfrm>
            <a:off x="2151734" y="1439591"/>
            <a:ext cx="1936242" cy="2475449"/>
          </a:xfrm>
          <a:custGeom>
            <a:avLst/>
            <a:gdLst>
              <a:gd name="connsiteX0" fmla="*/ 341785 w 683568"/>
              <a:gd name="connsiteY0" fmla="*/ 75471 h 864094"/>
              <a:gd name="connsiteX1" fmla="*/ 117720 w 683568"/>
              <a:gd name="connsiteY1" fmla="*/ 299536 h 864094"/>
              <a:gd name="connsiteX2" fmla="*/ 341785 w 683568"/>
              <a:gd name="connsiteY2" fmla="*/ 523601 h 864094"/>
              <a:gd name="connsiteX3" fmla="*/ 341785 w 683568"/>
              <a:gd name="connsiteY3" fmla="*/ 75471 h 864094"/>
              <a:gd name="connsiteX4" fmla="*/ 341784 w 683568"/>
              <a:gd name="connsiteY4" fmla="*/ 0 h 864094"/>
              <a:gd name="connsiteX5" fmla="*/ 683568 w 683568"/>
              <a:gd name="connsiteY5" fmla="*/ 341784 h 864094"/>
              <a:gd name="connsiteX6" fmla="*/ 577183 w 683568"/>
              <a:gd name="connsiteY6" fmla="*/ 588642 h 864094"/>
              <a:gd name="connsiteX7" fmla="*/ 341597 w 683568"/>
              <a:gd name="connsiteY7" fmla="*/ 864094 h 864094"/>
              <a:gd name="connsiteX8" fmla="*/ 105111 w 683568"/>
              <a:gd name="connsiteY8" fmla="*/ 587591 h 864094"/>
              <a:gd name="connsiteX9" fmla="*/ 59857 w 683568"/>
              <a:gd name="connsiteY9" fmla="*/ 534679 h 864094"/>
              <a:gd name="connsiteX10" fmla="*/ 59306 w 683568"/>
              <a:gd name="connsiteY10" fmla="*/ 534035 h 864094"/>
              <a:gd name="connsiteX11" fmla="*/ 59325 w 683568"/>
              <a:gd name="connsiteY11" fmla="*/ 534035 h 864094"/>
              <a:gd name="connsiteX12" fmla="*/ 0 w 683568"/>
              <a:gd name="connsiteY12" fmla="*/ 341784 h 864094"/>
              <a:gd name="connsiteX13" fmla="*/ 341784 w 683568"/>
              <a:gd name="connsiteY13" fmla="*/ 0 h 864094"/>
              <a:gd name="connsiteX0-1" fmla="*/ 341785 w 683568"/>
              <a:gd name="connsiteY0-2" fmla="*/ 523601 h 864094"/>
              <a:gd name="connsiteX1-3" fmla="*/ 117720 w 683568"/>
              <a:gd name="connsiteY1-4" fmla="*/ 299536 h 864094"/>
              <a:gd name="connsiteX2-5" fmla="*/ 341785 w 683568"/>
              <a:gd name="connsiteY2-6" fmla="*/ 523601 h 864094"/>
              <a:gd name="connsiteX3-7" fmla="*/ 341784 w 683568"/>
              <a:gd name="connsiteY3-8" fmla="*/ 0 h 864094"/>
              <a:gd name="connsiteX4-9" fmla="*/ 683568 w 683568"/>
              <a:gd name="connsiteY4-10" fmla="*/ 341784 h 864094"/>
              <a:gd name="connsiteX5-11" fmla="*/ 577183 w 683568"/>
              <a:gd name="connsiteY5-12" fmla="*/ 588642 h 864094"/>
              <a:gd name="connsiteX6-13" fmla="*/ 341597 w 683568"/>
              <a:gd name="connsiteY6-14" fmla="*/ 864094 h 864094"/>
              <a:gd name="connsiteX7-15" fmla="*/ 105111 w 683568"/>
              <a:gd name="connsiteY7-16" fmla="*/ 587591 h 864094"/>
              <a:gd name="connsiteX8-17" fmla="*/ 59857 w 683568"/>
              <a:gd name="connsiteY8-18" fmla="*/ 534679 h 864094"/>
              <a:gd name="connsiteX9-19" fmla="*/ 59306 w 683568"/>
              <a:gd name="connsiteY9-20" fmla="*/ 534035 h 864094"/>
              <a:gd name="connsiteX10-21" fmla="*/ 59325 w 683568"/>
              <a:gd name="connsiteY10-22" fmla="*/ 534035 h 864094"/>
              <a:gd name="connsiteX11-23" fmla="*/ 0 w 683568"/>
              <a:gd name="connsiteY11-24" fmla="*/ 341784 h 864094"/>
              <a:gd name="connsiteX12-25" fmla="*/ 341784 w 683568"/>
              <a:gd name="connsiteY12-26" fmla="*/ 0 h 864094"/>
              <a:gd name="connsiteX0-27" fmla="*/ 341784 w 683568"/>
              <a:gd name="connsiteY0-28" fmla="*/ 0 h 864094"/>
              <a:gd name="connsiteX1-29" fmla="*/ 683568 w 683568"/>
              <a:gd name="connsiteY1-30" fmla="*/ 341784 h 864094"/>
              <a:gd name="connsiteX2-31" fmla="*/ 577183 w 683568"/>
              <a:gd name="connsiteY2-32" fmla="*/ 588642 h 864094"/>
              <a:gd name="connsiteX3-33" fmla="*/ 341597 w 683568"/>
              <a:gd name="connsiteY3-34" fmla="*/ 864094 h 864094"/>
              <a:gd name="connsiteX4-35" fmla="*/ 105111 w 683568"/>
              <a:gd name="connsiteY4-36" fmla="*/ 587591 h 864094"/>
              <a:gd name="connsiteX5-37" fmla="*/ 59857 w 683568"/>
              <a:gd name="connsiteY5-38" fmla="*/ 534679 h 864094"/>
              <a:gd name="connsiteX6-39" fmla="*/ 59306 w 683568"/>
              <a:gd name="connsiteY6-40" fmla="*/ 534035 h 864094"/>
              <a:gd name="connsiteX7-41" fmla="*/ 59325 w 683568"/>
              <a:gd name="connsiteY7-42" fmla="*/ 534035 h 864094"/>
              <a:gd name="connsiteX8-43" fmla="*/ 0 w 683568"/>
              <a:gd name="connsiteY8-44" fmla="*/ 341784 h 864094"/>
              <a:gd name="connsiteX9-45" fmla="*/ 341784 w 683568"/>
              <a:gd name="connsiteY9-46" fmla="*/ 0 h 864094"/>
            </a:gdLst>
            <a:ahLst/>
            <a:cxnLst>
              <a:cxn ang="0">
                <a:pos x="connsiteX0-27" y="connsiteY0-28"/>
              </a:cxn>
              <a:cxn ang="0">
                <a:pos x="connsiteX1-29" y="connsiteY1-30"/>
              </a:cxn>
              <a:cxn ang="0">
                <a:pos x="connsiteX2-31" y="connsiteY2-32"/>
              </a:cxn>
              <a:cxn ang="0">
                <a:pos x="connsiteX3-33" y="connsiteY3-34"/>
              </a:cxn>
              <a:cxn ang="0">
                <a:pos x="connsiteX4-35" y="connsiteY4-36"/>
              </a:cxn>
              <a:cxn ang="0">
                <a:pos x="connsiteX5-37" y="connsiteY5-38"/>
              </a:cxn>
              <a:cxn ang="0">
                <a:pos x="connsiteX6-39" y="connsiteY6-40"/>
              </a:cxn>
              <a:cxn ang="0">
                <a:pos x="connsiteX7-41" y="connsiteY7-42"/>
              </a:cxn>
              <a:cxn ang="0">
                <a:pos x="connsiteX8-43" y="connsiteY8-44"/>
              </a:cxn>
              <a:cxn ang="0">
                <a:pos x="connsiteX9-45" y="connsiteY9-46"/>
              </a:cxn>
            </a:cxnLst>
            <a:rect l="l" t="t" r="r" b="b"/>
            <a:pathLst>
              <a:path w="683568" h="864094"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4"/>
          <p:cNvSpPr/>
          <p:nvPr/>
        </p:nvSpPr>
        <p:spPr bwMode="auto">
          <a:xfrm>
            <a:off x="5131053" y="1439591"/>
            <a:ext cx="1936242" cy="2475449"/>
          </a:xfrm>
          <a:custGeom>
            <a:avLst/>
            <a:gdLst>
              <a:gd name="connsiteX0" fmla="*/ 341785 w 683568"/>
              <a:gd name="connsiteY0" fmla="*/ 75471 h 864094"/>
              <a:gd name="connsiteX1" fmla="*/ 117720 w 683568"/>
              <a:gd name="connsiteY1" fmla="*/ 299536 h 864094"/>
              <a:gd name="connsiteX2" fmla="*/ 341785 w 683568"/>
              <a:gd name="connsiteY2" fmla="*/ 523601 h 864094"/>
              <a:gd name="connsiteX3" fmla="*/ 341785 w 683568"/>
              <a:gd name="connsiteY3" fmla="*/ 75471 h 864094"/>
              <a:gd name="connsiteX4" fmla="*/ 341784 w 683568"/>
              <a:gd name="connsiteY4" fmla="*/ 0 h 864094"/>
              <a:gd name="connsiteX5" fmla="*/ 683568 w 683568"/>
              <a:gd name="connsiteY5" fmla="*/ 341784 h 864094"/>
              <a:gd name="connsiteX6" fmla="*/ 577183 w 683568"/>
              <a:gd name="connsiteY6" fmla="*/ 588642 h 864094"/>
              <a:gd name="connsiteX7" fmla="*/ 341597 w 683568"/>
              <a:gd name="connsiteY7" fmla="*/ 864094 h 864094"/>
              <a:gd name="connsiteX8" fmla="*/ 105111 w 683568"/>
              <a:gd name="connsiteY8" fmla="*/ 587591 h 864094"/>
              <a:gd name="connsiteX9" fmla="*/ 59857 w 683568"/>
              <a:gd name="connsiteY9" fmla="*/ 534679 h 864094"/>
              <a:gd name="connsiteX10" fmla="*/ 59306 w 683568"/>
              <a:gd name="connsiteY10" fmla="*/ 534035 h 864094"/>
              <a:gd name="connsiteX11" fmla="*/ 59325 w 683568"/>
              <a:gd name="connsiteY11" fmla="*/ 534035 h 864094"/>
              <a:gd name="connsiteX12" fmla="*/ 0 w 683568"/>
              <a:gd name="connsiteY12" fmla="*/ 341784 h 864094"/>
              <a:gd name="connsiteX13" fmla="*/ 341784 w 683568"/>
              <a:gd name="connsiteY13" fmla="*/ 0 h 864094"/>
              <a:gd name="connsiteX0-1" fmla="*/ 341785 w 683568"/>
              <a:gd name="connsiteY0-2" fmla="*/ 523601 h 864094"/>
              <a:gd name="connsiteX1-3" fmla="*/ 117720 w 683568"/>
              <a:gd name="connsiteY1-4" fmla="*/ 299536 h 864094"/>
              <a:gd name="connsiteX2-5" fmla="*/ 341785 w 683568"/>
              <a:gd name="connsiteY2-6" fmla="*/ 523601 h 864094"/>
              <a:gd name="connsiteX3-7" fmla="*/ 341784 w 683568"/>
              <a:gd name="connsiteY3-8" fmla="*/ 0 h 864094"/>
              <a:gd name="connsiteX4-9" fmla="*/ 683568 w 683568"/>
              <a:gd name="connsiteY4-10" fmla="*/ 341784 h 864094"/>
              <a:gd name="connsiteX5-11" fmla="*/ 577183 w 683568"/>
              <a:gd name="connsiteY5-12" fmla="*/ 588642 h 864094"/>
              <a:gd name="connsiteX6-13" fmla="*/ 341597 w 683568"/>
              <a:gd name="connsiteY6-14" fmla="*/ 864094 h 864094"/>
              <a:gd name="connsiteX7-15" fmla="*/ 105111 w 683568"/>
              <a:gd name="connsiteY7-16" fmla="*/ 587591 h 864094"/>
              <a:gd name="connsiteX8-17" fmla="*/ 59857 w 683568"/>
              <a:gd name="connsiteY8-18" fmla="*/ 534679 h 864094"/>
              <a:gd name="connsiteX9-19" fmla="*/ 59306 w 683568"/>
              <a:gd name="connsiteY9-20" fmla="*/ 534035 h 864094"/>
              <a:gd name="connsiteX10-21" fmla="*/ 59325 w 683568"/>
              <a:gd name="connsiteY10-22" fmla="*/ 534035 h 864094"/>
              <a:gd name="connsiteX11-23" fmla="*/ 0 w 683568"/>
              <a:gd name="connsiteY11-24" fmla="*/ 341784 h 864094"/>
              <a:gd name="connsiteX12-25" fmla="*/ 341784 w 683568"/>
              <a:gd name="connsiteY12-26" fmla="*/ 0 h 864094"/>
              <a:gd name="connsiteX0-27" fmla="*/ 341784 w 683568"/>
              <a:gd name="connsiteY0-28" fmla="*/ 0 h 864094"/>
              <a:gd name="connsiteX1-29" fmla="*/ 683568 w 683568"/>
              <a:gd name="connsiteY1-30" fmla="*/ 341784 h 864094"/>
              <a:gd name="connsiteX2-31" fmla="*/ 577183 w 683568"/>
              <a:gd name="connsiteY2-32" fmla="*/ 588642 h 864094"/>
              <a:gd name="connsiteX3-33" fmla="*/ 341597 w 683568"/>
              <a:gd name="connsiteY3-34" fmla="*/ 864094 h 864094"/>
              <a:gd name="connsiteX4-35" fmla="*/ 105111 w 683568"/>
              <a:gd name="connsiteY4-36" fmla="*/ 587591 h 864094"/>
              <a:gd name="connsiteX5-37" fmla="*/ 59857 w 683568"/>
              <a:gd name="connsiteY5-38" fmla="*/ 534679 h 864094"/>
              <a:gd name="connsiteX6-39" fmla="*/ 59306 w 683568"/>
              <a:gd name="connsiteY6-40" fmla="*/ 534035 h 864094"/>
              <a:gd name="connsiteX7-41" fmla="*/ 59325 w 683568"/>
              <a:gd name="connsiteY7-42" fmla="*/ 534035 h 864094"/>
              <a:gd name="connsiteX8-43" fmla="*/ 0 w 683568"/>
              <a:gd name="connsiteY8-44" fmla="*/ 341784 h 864094"/>
              <a:gd name="connsiteX9-45" fmla="*/ 341784 w 683568"/>
              <a:gd name="connsiteY9-46" fmla="*/ 0 h 864094"/>
            </a:gdLst>
            <a:ahLst/>
            <a:cxnLst>
              <a:cxn ang="0">
                <a:pos x="connsiteX0-27" y="connsiteY0-28"/>
              </a:cxn>
              <a:cxn ang="0">
                <a:pos x="connsiteX1-29" y="connsiteY1-30"/>
              </a:cxn>
              <a:cxn ang="0">
                <a:pos x="connsiteX2-31" y="connsiteY2-32"/>
              </a:cxn>
              <a:cxn ang="0">
                <a:pos x="connsiteX3-33" y="connsiteY3-34"/>
              </a:cxn>
              <a:cxn ang="0">
                <a:pos x="connsiteX4-35" y="connsiteY4-36"/>
              </a:cxn>
              <a:cxn ang="0">
                <a:pos x="connsiteX5-37" y="connsiteY5-38"/>
              </a:cxn>
              <a:cxn ang="0">
                <a:pos x="connsiteX6-39" y="connsiteY6-40"/>
              </a:cxn>
              <a:cxn ang="0">
                <a:pos x="connsiteX7-41" y="connsiteY7-42"/>
              </a:cxn>
              <a:cxn ang="0">
                <a:pos x="connsiteX8-43" y="connsiteY8-44"/>
              </a:cxn>
              <a:cxn ang="0">
                <a:pos x="connsiteX9-45" y="connsiteY9-46"/>
              </a:cxn>
            </a:cxnLst>
            <a:rect l="l" t="t" r="r" b="b"/>
            <a:pathLst>
              <a:path w="683568" h="864094"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3B79CE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4"/>
          <p:cNvSpPr/>
          <p:nvPr/>
        </p:nvSpPr>
        <p:spPr bwMode="auto">
          <a:xfrm>
            <a:off x="8110373" y="1439591"/>
            <a:ext cx="1936242" cy="2475449"/>
          </a:xfrm>
          <a:custGeom>
            <a:avLst/>
            <a:gdLst>
              <a:gd name="connsiteX0" fmla="*/ 341785 w 683568"/>
              <a:gd name="connsiteY0" fmla="*/ 75471 h 864094"/>
              <a:gd name="connsiteX1" fmla="*/ 117720 w 683568"/>
              <a:gd name="connsiteY1" fmla="*/ 299536 h 864094"/>
              <a:gd name="connsiteX2" fmla="*/ 341785 w 683568"/>
              <a:gd name="connsiteY2" fmla="*/ 523601 h 864094"/>
              <a:gd name="connsiteX3" fmla="*/ 341785 w 683568"/>
              <a:gd name="connsiteY3" fmla="*/ 75471 h 864094"/>
              <a:gd name="connsiteX4" fmla="*/ 341784 w 683568"/>
              <a:gd name="connsiteY4" fmla="*/ 0 h 864094"/>
              <a:gd name="connsiteX5" fmla="*/ 683568 w 683568"/>
              <a:gd name="connsiteY5" fmla="*/ 341784 h 864094"/>
              <a:gd name="connsiteX6" fmla="*/ 577183 w 683568"/>
              <a:gd name="connsiteY6" fmla="*/ 588642 h 864094"/>
              <a:gd name="connsiteX7" fmla="*/ 341597 w 683568"/>
              <a:gd name="connsiteY7" fmla="*/ 864094 h 864094"/>
              <a:gd name="connsiteX8" fmla="*/ 105111 w 683568"/>
              <a:gd name="connsiteY8" fmla="*/ 587591 h 864094"/>
              <a:gd name="connsiteX9" fmla="*/ 59857 w 683568"/>
              <a:gd name="connsiteY9" fmla="*/ 534679 h 864094"/>
              <a:gd name="connsiteX10" fmla="*/ 59306 w 683568"/>
              <a:gd name="connsiteY10" fmla="*/ 534035 h 864094"/>
              <a:gd name="connsiteX11" fmla="*/ 59325 w 683568"/>
              <a:gd name="connsiteY11" fmla="*/ 534035 h 864094"/>
              <a:gd name="connsiteX12" fmla="*/ 0 w 683568"/>
              <a:gd name="connsiteY12" fmla="*/ 341784 h 864094"/>
              <a:gd name="connsiteX13" fmla="*/ 341784 w 683568"/>
              <a:gd name="connsiteY13" fmla="*/ 0 h 864094"/>
              <a:gd name="connsiteX0-1" fmla="*/ 341785 w 683568"/>
              <a:gd name="connsiteY0-2" fmla="*/ 523601 h 864094"/>
              <a:gd name="connsiteX1-3" fmla="*/ 117720 w 683568"/>
              <a:gd name="connsiteY1-4" fmla="*/ 299536 h 864094"/>
              <a:gd name="connsiteX2-5" fmla="*/ 341785 w 683568"/>
              <a:gd name="connsiteY2-6" fmla="*/ 523601 h 864094"/>
              <a:gd name="connsiteX3-7" fmla="*/ 341784 w 683568"/>
              <a:gd name="connsiteY3-8" fmla="*/ 0 h 864094"/>
              <a:gd name="connsiteX4-9" fmla="*/ 683568 w 683568"/>
              <a:gd name="connsiteY4-10" fmla="*/ 341784 h 864094"/>
              <a:gd name="connsiteX5-11" fmla="*/ 577183 w 683568"/>
              <a:gd name="connsiteY5-12" fmla="*/ 588642 h 864094"/>
              <a:gd name="connsiteX6-13" fmla="*/ 341597 w 683568"/>
              <a:gd name="connsiteY6-14" fmla="*/ 864094 h 864094"/>
              <a:gd name="connsiteX7-15" fmla="*/ 105111 w 683568"/>
              <a:gd name="connsiteY7-16" fmla="*/ 587591 h 864094"/>
              <a:gd name="connsiteX8-17" fmla="*/ 59857 w 683568"/>
              <a:gd name="connsiteY8-18" fmla="*/ 534679 h 864094"/>
              <a:gd name="connsiteX9-19" fmla="*/ 59306 w 683568"/>
              <a:gd name="connsiteY9-20" fmla="*/ 534035 h 864094"/>
              <a:gd name="connsiteX10-21" fmla="*/ 59325 w 683568"/>
              <a:gd name="connsiteY10-22" fmla="*/ 534035 h 864094"/>
              <a:gd name="connsiteX11-23" fmla="*/ 0 w 683568"/>
              <a:gd name="connsiteY11-24" fmla="*/ 341784 h 864094"/>
              <a:gd name="connsiteX12-25" fmla="*/ 341784 w 683568"/>
              <a:gd name="connsiteY12-26" fmla="*/ 0 h 864094"/>
              <a:gd name="connsiteX0-27" fmla="*/ 341784 w 683568"/>
              <a:gd name="connsiteY0-28" fmla="*/ 0 h 864094"/>
              <a:gd name="connsiteX1-29" fmla="*/ 683568 w 683568"/>
              <a:gd name="connsiteY1-30" fmla="*/ 341784 h 864094"/>
              <a:gd name="connsiteX2-31" fmla="*/ 577183 w 683568"/>
              <a:gd name="connsiteY2-32" fmla="*/ 588642 h 864094"/>
              <a:gd name="connsiteX3-33" fmla="*/ 341597 w 683568"/>
              <a:gd name="connsiteY3-34" fmla="*/ 864094 h 864094"/>
              <a:gd name="connsiteX4-35" fmla="*/ 105111 w 683568"/>
              <a:gd name="connsiteY4-36" fmla="*/ 587591 h 864094"/>
              <a:gd name="connsiteX5-37" fmla="*/ 59857 w 683568"/>
              <a:gd name="connsiteY5-38" fmla="*/ 534679 h 864094"/>
              <a:gd name="connsiteX6-39" fmla="*/ 59306 w 683568"/>
              <a:gd name="connsiteY6-40" fmla="*/ 534035 h 864094"/>
              <a:gd name="connsiteX7-41" fmla="*/ 59325 w 683568"/>
              <a:gd name="connsiteY7-42" fmla="*/ 534035 h 864094"/>
              <a:gd name="connsiteX8-43" fmla="*/ 0 w 683568"/>
              <a:gd name="connsiteY8-44" fmla="*/ 341784 h 864094"/>
              <a:gd name="connsiteX9-45" fmla="*/ 341784 w 683568"/>
              <a:gd name="connsiteY9-46" fmla="*/ 0 h 864094"/>
            </a:gdLst>
            <a:ahLst/>
            <a:cxnLst>
              <a:cxn ang="0">
                <a:pos x="connsiteX0-27" y="connsiteY0-28"/>
              </a:cxn>
              <a:cxn ang="0">
                <a:pos x="connsiteX1-29" y="connsiteY1-30"/>
              </a:cxn>
              <a:cxn ang="0">
                <a:pos x="connsiteX2-31" y="connsiteY2-32"/>
              </a:cxn>
              <a:cxn ang="0">
                <a:pos x="connsiteX3-33" y="connsiteY3-34"/>
              </a:cxn>
              <a:cxn ang="0">
                <a:pos x="connsiteX4-35" y="connsiteY4-36"/>
              </a:cxn>
              <a:cxn ang="0">
                <a:pos x="connsiteX5-37" y="connsiteY5-38"/>
              </a:cxn>
              <a:cxn ang="0">
                <a:pos x="connsiteX6-39" y="connsiteY6-40"/>
              </a:cxn>
              <a:cxn ang="0">
                <a:pos x="connsiteX7-41" y="connsiteY7-42"/>
              </a:cxn>
              <a:cxn ang="0">
                <a:pos x="connsiteX8-43" y="connsiteY8-44"/>
              </a:cxn>
              <a:cxn ang="0">
                <a:pos x="connsiteX9-45" y="connsiteY9-46"/>
              </a:cxn>
            </a:cxnLst>
            <a:rect l="l" t="t" r="r" b="b"/>
            <a:pathLst>
              <a:path w="683568" h="864094"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TextBox 55"/>
          <p:cNvSpPr txBox="1"/>
          <p:nvPr/>
        </p:nvSpPr>
        <p:spPr>
          <a:xfrm>
            <a:off x="2368450" y="1988840"/>
            <a:ext cx="150281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客户关系是什么？</a:t>
            </a:r>
          </a:p>
        </p:txBody>
      </p:sp>
      <p:sp>
        <p:nvSpPr>
          <p:cNvPr id="9" name="TextBox 61"/>
          <p:cNvSpPr txBox="1"/>
          <p:nvPr/>
        </p:nvSpPr>
        <p:spPr>
          <a:xfrm>
            <a:off x="8327089" y="1988840"/>
            <a:ext cx="150281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关于客户管理</a:t>
            </a:r>
            <a:r>
              <a: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Q&amp;A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62"/>
          <p:cNvSpPr txBox="1"/>
          <p:nvPr/>
        </p:nvSpPr>
        <p:spPr>
          <a:xfrm>
            <a:off x="5347770" y="1988840"/>
            <a:ext cx="1502810" cy="941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如何管理客户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360云盘\02-个人资料\！PPT图片及版面资源\06-PPT精选插图\03-人物\图片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60" y="2418510"/>
            <a:ext cx="608204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6312" y="2418510"/>
            <a:ext cx="4752529" cy="16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300"/>
              </a:spcAft>
            </a:pPr>
            <a:r>
              <a:rPr lang="zh-CN" altLang="en-US" b="1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层次一：</a:t>
            </a:r>
            <a:r>
              <a:rPr lang="zh-CN" altLang="en-US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品牌从属关系； </a:t>
            </a:r>
          </a:p>
          <a:p>
            <a:pPr>
              <a:lnSpc>
                <a:spcPct val="130000"/>
              </a:lnSpc>
              <a:spcAft>
                <a:spcPts val="300"/>
              </a:spcAft>
            </a:pPr>
            <a:r>
              <a:rPr lang="zh-CN" altLang="en-US" b="1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层次二：</a:t>
            </a:r>
            <a:r>
              <a:rPr lang="zh-CN" altLang="en-US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科技疏远关系；</a:t>
            </a:r>
          </a:p>
          <a:p>
            <a:pPr>
              <a:lnSpc>
                <a:spcPct val="130000"/>
              </a:lnSpc>
              <a:spcAft>
                <a:spcPts val="300"/>
              </a:spcAft>
            </a:pPr>
            <a:r>
              <a:rPr lang="zh-CN" altLang="en-US" b="1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层次三：</a:t>
            </a:r>
            <a:r>
              <a:rPr lang="zh-CN" altLang="en-US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面对面的关系；</a:t>
            </a:r>
          </a:p>
          <a:p>
            <a:pPr>
              <a:lnSpc>
                <a:spcPct val="130000"/>
              </a:lnSpc>
              <a:spcAft>
                <a:spcPts val="300"/>
              </a:spcAft>
            </a:pPr>
            <a:r>
              <a:rPr lang="zh-CN" altLang="en-US" b="1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层次四：</a:t>
            </a:r>
            <a:r>
              <a:rPr lang="zh-CN" altLang="en-US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亲密无间的关系；</a:t>
            </a:r>
          </a:p>
        </p:txBody>
      </p:sp>
      <p:sp>
        <p:nvSpPr>
          <p:cNvPr id="4" name="矩形 3"/>
          <p:cNvSpPr/>
          <p:nvPr/>
        </p:nvSpPr>
        <p:spPr>
          <a:xfrm>
            <a:off x="966312" y="908720"/>
            <a:ext cx="527688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客户关系分为四个不同的层级，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各个层级的划分对应着客户的价值点和关系的递进程度。</a:t>
            </a:r>
            <a:endParaRPr lang="zh-CN" altLang="en-US" sz="1600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8359" y="1689776"/>
            <a:ext cx="432896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经典繁仿黑" pitchFamily="49" charset="-122"/>
              </a:rPr>
              <a:t>如何管理客户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4010944" y="2160907"/>
            <a:ext cx="2592288" cy="212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30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财大气粗：牛！</a:t>
            </a:r>
          </a:p>
          <a:p>
            <a:pPr>
              <a:lnSpc>
                <a:spcPct val="130000"/>
              </a:lnSpc>
              <a:spcAft>
                <a:spcPts val="30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条件所限：捆！</a:t>
            </a:r>
            <a:endParaRPr lang="en-US" altLang="zh-CN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spcAft>
                <a:spcPts val="30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走过路过：需！</a:t>
            </a:r>
            <a:endParaRPr lang="en-US" altLang="zh-CN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spcAft>
                <a:spcPts val="30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无障沟通：畅！</a:t>
            </a:r>
            <a:endParaRPr lang="en-US" altLang="zh-CN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4514999" y="1052736"/>
            <a:ext cx="720080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客户分类的基本原则：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“客户有效信息的收集是分类的前提”</a:t>
            </a:r>
            <a:r>
              <a:rPr lang="zh-CN" altLang="en-US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 。什么是有效的信息：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“可以帮助业务高效，畅通开展的所有信息，都是有效信息。”</a:t>
            </a:r>
            <a:endParaRPr lang="zh-CN" altLang="zh-CN" sz="1600" b="1" dirty="0">
              <a:solidFill>
                <a:srgbClr val="E6781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6"/>
          <p:cNvSpPr>
            <a:spLocks noChangeArrowheads="1"/>
          </p:cNvSpPr>
          <p:nvPr/>
        </p:nvSpPr>
        <p:spPr bwMode="auto">
          <a:xfrm>
            <a:off x="6171183" y="3140968"/>
            <a:ext cx="5042148" cy="26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500"/>
              </a:spcAft>
            </a:pPr>
            <a:r>
              <a:rPr lang="zh-CN" altLang="en-US" sz="2000" dirty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建立客户信息数据库；</a:t>
            </a:r>
          </a:p>
          <a:p>
            <a:pPr eaLnBrk="1" hangingPunct="1">
              <a:lnSpc>
                <a:spcPct val="120000"/>
              </a:lnSpc>
              <a:spcAft>
                <a:spcPts val="500"/>
              </a:spcAft>
            </a:pPr>
            <a:r>
              <a:rPr lang="zh-CN" altLang="en-US" sz="2000" dirty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明确客户管理工作的原则和标准；</a:t>
            </a:r>
          </a:p>
          <a:p>
            <a:pPr eaLnBrk="1" hangingPunct="1">
              <a:lnSpc>
                <a:spcPct val="120000"/>
              </a:lnSpc>
              <a:spcAft>
                <a:spcPts val="500"/>
              </a:spcAft>
            </a:pPr>
            <a:r>
              <a:rPr lang="zh-CN" altLang="en-US" sz="2000" dirty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定制属于客户的专属服务；</a:t>
            </a:r>
          </a:p>
          <a:p>
            <a:pPr eaLnBrk="1" hangingPunct="1">
              <a:lnSpc>
                <a:spcPct val="120000"/>
              </a:lnSpc>
              <a:spcAft>
                <a:spcPts val="500"/>
              </a:spcAft>
            </a:pPr>
            <a:r>
              <a:rPr lang="zh-CN" altLang="en-US" sz="2000" dirty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培养客户的忠诚度；</a:t>
            </a:r>
          </a:p>
          <a:p>
            <a:pPr eaLnBrk="1" hangingPunct="1">
              <a:lnSpc>
                <a:spcPct val="120000"/>
              </a:lnSpc>
              <a:spcAft>
                <a:spcPts val="500"/>
              </a:spcAft>
            </a:pPr>
            <a:r>
              <a:rPr lang="zh-CN" altLang="en-US" sz="2000" dirty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客户管理“降龙</a:t>
            </a:r>
            <a:r>
              <a:rPr lang="en-US" altLang="zh-CN" sz="2000" dirty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18</a:t>
            </a:r>
            <a:r>
              <a:rPr lang="zh-CN" altLang="en-US" sz="2000" dirty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掌”；</a:t>
            </a:r>
          </a:p>
          <a:p>
            <a:pPr eaLnBrk="1" hangingPunct="1">
              <a:lnSpc>
                <a:spcPct val="120000"/>
              </a:lnSpc>
              <a:spcAft>
                <a:spcPts val="500"/>
              </a:spcAft>
            </a:pPr>
            <a:r>
              <a:rPr lang="zh-CN" altLang="en-US" sz="2000" dirty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持续稳定提升忠诚度的</a:t>
            </a:r>
            <a:r>
              <a:rPr lang="en-US" altLang="zh-CN" sz="2000" dirty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10</a:t>
            </a:r>
            <a:r>
              <a:rPr lang="zh-CN" altLang="en-US" sz="2000" dirty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把金钥匙；。</a:t>
            </a:r>
          </a:p>
        </p:txBody>
      </p:sp>
      <p:pic>
        <p:nvPicPr>
          <p:cNvPr id="3074" name="Picture 2" descr="F:\360云盘\02-个人资料\！PPT图片及版面资源\06-PPT精选插图\03-人物\职场美女02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15" y="665355"/>
            <a:ext cx="3056626" cy="619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5667127" y="3140968"/>
            <a:ext cx="433132" cy="2504862"/>
            <a:chOff x="6097990" y="3062026"/>
            <a:chExt cx="433132" cy="2504862"/>
          </a:xfrm>
        </p:grpSpPr>
        <p:grpSp>
          <p:nvGrpSpPr>
            <p:cNvPr id="5" name="组合 4"/>
            <p:cNvGrpSpPr/>
            <p:nvPr/>
          </p:nvGrpSpPr>
          <p:grpSpPr>
            <a:xfrm>
              <a:off x="6116425" y="3062026"/>
              <a:ext cx="396262" cy="369332"/>
              <a:chOff x="6097889" y="2834720"/>
              <a:chExt cx="396262" cy="369332"/>
            </a:xfrm>
          </p:grpSpPr>
          <p:sp>
            <p:nvSpPr>
              <p:cNvPr id="21" name="椭圆 20"/>
              <p:cNvSpPr/>
              <p:nvPr/>
            </p:nvSpPr>
            <p:spPr bwMode="auto">
              <a:xfrm>
                <a:off x="6134020" y="2857386"/>
                <a:ext cx="324000" cy="324000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110490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22" name="TextBox 47"/>
              <p:cNvSpPr txBox="1"/>
              <p:nvPr/>
            </p:nvSpPr>
            <p:spPr>
              <a:xfrm>
                <a:off x="6097889" y="2834720"/>
                <a:ext cx="396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Impact" pitchFamily="34" charset="0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01</a:t>
                </a:r>
                <a:endParaRPr lang="zh-CN" altLang="en-US" dirty="0">
                  <a:solidFill>
                    <a:schemeClr val="bg1"/>
                  </a:solidFill>
                  <a:latin typeface="Impact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6097990" y="5197556"/>
              <a:ext cx="433132" cy="369332"/>
              <a:chOff x="6097889" y="2834720"/>
              <a:chExt cx="433132" cy="369332"/>
            </a:xfrm>
          </p:grpSpPr>
          <p:sp>
            <p:nvSpPr>
              <p:cNvPr id="19" name="椭圆 18"/>
              <p:cNvSpPr/>
              <p:nvPr/>
            </p:nvSpPr>
            <p:spPr bwMode="auto">
              <a:xfrm>
                <a:off x="6134020" y="2857386"/>
                <a:ext cx="324000" cy="324000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110490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20" name="TextBox 78"/>
              <p:cNvSpPr txBox="1"/>
              <p:nvPr/>
            </p:nvSpPr>
            <p:spPr>
              <a:xfrm>
                <a:off x="6097889" y="283472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Impact" pitchFamily="34" charset="0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06</a:t>
                </a:r>
                <a:endParaRPr lang="zh-CN" altLang="en-US" dirty="0">
                  <a:solidFill>
                    <a:schemeClr val="bg1"/>
                  </a:solidFill>
                  <a:latin typeface="Impact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6102799" y="3489132"/>
              <a:ext cx="423514" cy="369332"/>
              <a:chOff x="6097889" y="2834720"/>
              <a:chExt cx="423514" cy="369332"/>
            </a:xfrm>
          </p:grpSpPr>
          <p:sp>
            <p:nvSpPr>
              <p:cNvPr id="17" name="椭圆 16"/>
              <p:cNvSpPr/>
              <p:nvPr/>
            </p:nvSpPr>
            <p:spPr bwMode="auto">
              <a:xfrm>
                <a:off x="6134020" y="2857386"/>
                <a:ext cx="324000" cy="324000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110490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18" name="TextBox 81"/>
              <p:cNvSpPr txBox="1"/>
              <p:nvPr/>
            </p:nvSpPr>
            <p:spPr>
              <a:xfrm>
                <a:off x="6097889" y="2834720"/>
                <a:ext cx="423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Impact" pitchFamily="34" charset="0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02</a:t>
                </a:r>
                <a:endParaRPr lang="zh-CN" altLang="en-US" dirty="0">
                  <a:solidFill>
                    <a:schemeClr val="bg1"/>
                  </a:solidFill>
                  <a:latin typeface="Impact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9593" y="3916238"/>
              <a:ext cx="429926" cy="369332"/>
              <a:chOff x="6097889" y="2834720"/>
              <a:chExt cx="429926" cy="369332"/>
            </a:xfrm>
          </p:grpSpPr>
          <p:sp>
            <p:nvSpPr>
              <p:cNvPr id="15" name="椭圆 14"/>
              <p:cNvSpPr/>
              <p:nvPr/>
            </p:nvSpPr>
            <p:spPr bwMode="auto">
              <a:xfrm>
                <a:off x="6134020" y="2857386"/>
                <a:ext cx="324000" cy="324000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110490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16" name="TextBox 84"/>
              <p:cNvSpPr txBox="1"/>
              <p:nvPr/>
            </p:nvSpPr>
            <p:spPr>
              <a:xfrm>
                <a:off x="6097889" y="2834720"/>
                <a:ext cx="429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Impact" pitchFamily="34" charset="0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03</a:t>
                </a:r>
                <a:endParaRPr lang="zh-CN" altLang="en-US" dirty="0">
                  <a:solidFill>
                    <a:schemeClr val="bg1"/>
                  </a:solidFill>
                  <a:latin typeface="Impact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102799" y="4343344"/>
              <a:ext cx="423514" cy="369332"/>
              <a:chOff x="6097889" y="2834720"/>
              <a:chExt cx="423514" cy="369332"/>
            </a:xfrm>
          </p:grpSpPr>
          <p:sp>
            <p:nvSpPr>
              <p:cNvPr id="13" name="椭圆 12"/>
              <p:cNvSpPr/>
              <p:nvPr/>
            </p:nvSpPr>
            <p:spPr bwMode="auto">
              <a:xfrm>
                <a:off x="6134020" y="2857386"/>
                <a:ext cx="324000" cy="324000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110490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14" name="TextBox 87"/>
              <p:cNvSpPr txBox="1"/>
              <p:nvPr/>
            </p:nvSpPr>
            <p:spPr>
              <a:xfrm>
                <a:off x="6097889" y="2834720"/>
                <a:ext cx="423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Impact" pitchFamily="34" charset="0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04</a:t>
                </a:r>
                <a:endParaRPr lang="zh-CN" altLang="en-US" dirty="0">
                  <a:solidFill>
                    <a:schemeClr val="bg1"/>
                  </a:solidFill>
                  <a:latin typeface="Impact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6098792" y="4770450"/>
              <a:ext cx="431528" cy="369332"/>
              <a:chOff x="6097889" y="2834720"/>
              <a:chExt cx="431528" cy="369332"/>
            </a:xfrm>
          </p:grpSpPr>
          <p:sp>
            <p:nvSpPr>
              <p:cNvPr id="11" name="椭圆 10"/>
              <p:cNvSpPr/>
              <p:nvPr/>
            </p:nvSpPr>
            <p:spPr bwMode="auto">
              <a:xfrm>
                <a:off x="6134020" y="2857386"/>
                <a:ext cx="324000" cy="324000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110490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12" name="TextBox 90"/>
              <p:cNvSpPr txBox="1"/>
              <p:nvPr/>
            </p:nvSpPr>
            <p:spPr>
              <a:xfrm>
                <a:off x="6097889" y="2834720"/>
                <a:ext cx="431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Impact" pitchFamily="34" charset="0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05</a:t>
                </a:r>
                <a:endParaRPr lang="zh-CN" altLang="en-US" dirty="0">
                  <a:solidFill>
                    <a:schemeClr val="bg1"/>
                  </a:solidFill>
                  <a:latin typeface="Impact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298359" y="1689776"/>
            <a:ext cx="432896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经典繁仿黑" pitchFamily="49" charset="-122"/>
              </a:rPr>
              <a:t>如何管理客户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6"/>
          <p:cNvSpPr>
            <a:spLocks noChangeArrowheads="1"/>
          </p:cNvSpPr>
          <p:nvPr/>
        </p:nvSpPr>
        <p:spPr bwMode="auto">
          <a:xfrm>
            <a:off x="1633091" y="980728"/>
            <a:ext cx="4846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500"/>
              </a:spcAft>
            </a:pPr>
            <a:r>
              <a:rPr lang="zh-CN" altLang="en-US" sz="2000" dirty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建立客户信息数据库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201345" y="1002272"/>
            <a:ext cx="396262" cy="369332"/>
            <a:chOff x="6097889" y="2834720"/>
            <a:chExt cx="396262" cy="369332"/>
          </a:xfrm>
        </p:grpSpPr>
        <p:sp>
          <p:nvSpPr>
            <p:cNvPr id="29" name="椭圆 28"/>
            <p:cNvSpPr/>
            <p:nvPr/>
          </p:nvSpPr>
          <p:spPr bwMode="auto">
            <a:xfrm>
              <a:off x="6134020" y="2857386"/>
              <a:ext cx="324000" cy="324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10490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rgbClr val="0066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0" name="TextBox 47"/>
            <p:cNvSpPr txBox="1"/>
            <p:nvPr/>
          </p:nvSpPr>
          <p:spPr>
            <a:xfrm>
              <a:off x="6097889" y="2834720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01</a:t>
              </a:r>
              <a:endParaRPr lang="zh-CN" altLang="en-US" dirty="0">
                <a:solidFill>
                  <a:schemeClr val="bg1"/>
                </a:solidFill>
                <a:latin typeface="Impact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31" name="TextBox 6"/>
          <p:cNvSpPr txBox="1"/>
          <p:nvPr/>
        </p:nvSpPr>
        <p:spPr>
          <a:xfrm>
            <a:off x="4358736" y="1005349"/>
            <a:ext cx="5474196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可以帮助业务高效，畅通开展的所有信息，都是有效信息</a:t>
            </a:r>
            <a:r>
              <a:rPr lang="zh-CN" altLang="en-US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1600" b="1" dirty="0">
              <a:solidFill>
                <a:srgbClr val="0066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058615" y="1481904"/>
            <a:ext cx="863188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讨论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这里需要收集多少有效信息？</a:t>
            </a:r>
            <a:endParaRPr lang="zh-CN" altLang="en-US" b="1" dirty="0">
              <a:solidFill>
                <a:srgbClr val="FF85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523111" y="5877272"/>
            <a:ext cx="6480719" cy="806778"/>
            <a:chOff x="1129035" y="2773358"/>
            <a:chExt cx="6480719" cy="806778"/>
          </a:xfrm>
        </p:grpSpPr>
        <p:sp>
          <p:nvSpPr>
            <p:cNvPr id="35" name="圆角矩形 34"/>
            <p:cNvSpPr/>
            <p:nvPr/>
          </p:nvSpPr>
          <p:spPr>
            <a:xfrm>
              <a:off x="1129035" y="2922831"/>
              <a:ext cx="6480719" cy="657305"/>
            </a:xfrm>
            <a:prstGeom prst="roundRect">
              <a:avLst>
                <a:gd name="adj" fmla="val 4375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等腰三角形 35"/>
            <p:cNvSpPr/>
            <p:nvPr/>
          </p:nvSpPr>
          <p:spPr>
            <a:xfrm>
              <a:off x="7177706" y="2773358"/>
              <a:ext cx="288032" cy="206482"/>
            </a:xfrm>
            <a:prstGeom prst="triangle">
              <a:avLst>
                <a:gd name="adj" fmla="val 0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66FF"/>
                </a:solidFill>
              </a:endParaRPr>
            </a:p>
          </p:txBody>
        </p:sp>
        <p:sp>
          <p:nvSpPr>
            <p:cNvPr id="37" name="TextBox 6"/>
            <p:cNvSpPr txBox="1"/>
            <p:nvPr/>
          </p:nvSpPr>
          <p:spPr>
            <a:xfrm>
              <a:off x="1273050" y="3043974"/>
              <a:ext cx="6192688" cy="417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哪些信息时直接的，哪些信息可产生价值？</a:t>
              </a:r>
              <a:endParaRPr lang="zh-CN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298359" y="1689776"/>
            <a:ext cx="432896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经典繁仿黑" pitchFamily="49" charset="-122"/>
              </a:rPr>
              <a:t>如何管理客户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38" y="1952633"/>
            <a:ext cx="3110288" cy="4905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6"/>
          <p:cNvSpPr txBox="1"/>
          <p:nvPr/>
        </p:nvSpPr>
        <p:spPr>
          <a:xfrm>
            <a:off x="5096040" y="2060848"/>
            <a:ext cx="409947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可视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身材，性格，样貌？</a:t>
            </a:r>
            <a:endParaRPr lang="zh-CN" altLang="en-US" b="1" dirty="0">
              <a:solidFill>
                <a:srgbClr val="FF85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5096039" y="2693451"/>
            <a:ext cx="409947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相关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喜好，兴趣，习惯？</a:t>
            </a:r>
            <a:endParaRPr lang="zh-CN" altLang="en-US" b="1" dirty="0">
              <a:solidFill>
                <a:srgbClr val="FF85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5096038" y="3330827"/>
            <a:ext cx="409947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延伸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家庭，价值观，交际圈？</a:t>
            </a:r>
            <a:endParaRPr lang="zh-CN" altLang="en-US" b="1" dirty="0">
              <a:solidFill>
                <a:srgbClr val="FF85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859" y="2507556"/>
            <a:ext cx="3284984" cy="3284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11318\桌面\未标题-1 拷贝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26" y="836712"/>
            <a:ext cx="3286757" cy="557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895714" y="771977"/>
            <a:ext cx="4555390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0066FF"/>
                </a:solidFill>
                <a:latin typeface="华康俪金黑W8(P)" pitchFamily="34" charset="-122"/>
                <a:ea typeface="华康俪金黑W8(P)" pitchFamily="34" charset="-122"/>
              </a:rPr>
              <a:t>建立客户信息的收集标准→客户信息模型</a:t>
            </a:r>
            <a:endParaRPr lang="zh-CN" altLang="en-US" sz="1600" b="1" dirty="0">
              <a:solidFill>
                <a:srgbClr val="0066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03293" y="1336867"/>
            <a:ext cx="4909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我们一直在寻找这样的客户：能够与我们的业务匹配，能够有明确的需求。固定的消费周期，良好的消费习惯。持续稳定的合作。这样的客户在哪里？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”</a:t>
            </a:r>
          </a:p>
        </p:txBody>
      </p:sp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187828" y="1135508"/>
            <a:ext cx="1415772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9600" dirty="0">
                <a:solidFill>
                  <a:srgbClr val="0066FF"/>
                </a:solidFill>
                <a:latin typeface="Impact" pitchFamily="34" charset="0"/>
                <a:ea typeface="GungsuhChe" panose="02030609000101010101" pitchFamily="49" charset="-127"/>
              </a:rPr>
              <a:t>“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712747" y="1988840"/>
            <a:ext cx="2880320" cy="1467455"/>
            <a:chOff x="7249715" y="1988840"/>
            <a:chExt cx="2880320" cy="1467455"/>
          </a:xfrm>
        </p:grpSpPr>
        <p:sp>
          <p:nvSpPr>
            <p:cNvPr id="18" name="矩形 4"/>
            <p:cNvSpPr>
              <a:spLocks noChangeArrowheads="1"/>
            </p:cNvSpPr>
            <p:nvPr/>
          </p:nvSpPr>
          <p:spPr bwMode="auto">
            <a:xfrm>
              <a:off x="7249715" y="1988840"/>
              <a:ext cx="1179948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8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？</a:t>
              </a:r>
            </a:p>
          </p:txBody>
        </p:sp>
        <p:sp>
          <p:nvSpPr>
            <p:cNvPr id="19" name="矩形 5"/>
            <p:cNvSpPr>
              <a:spLocks noChangeArrowheads="1"/>
            </p:cNvSpPr>
            <p:nvPr/>
          </p:nvSpPr>
          <p:spPr bwMode="auto">
            <a:xfrm>
              <a:off x="8950088" y="2132856"/>
              <a:ext cx="1179947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8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？</a:t>
              </a:r>
            </a:p>
          </p:txBody>
        </p:sp>
      </p:grpSp>
      <p:sp>
        <p:nvSpPr>
          <p:cNvPr id="20" name="TextBox 6"/>
          <p:cNvSpPr txBox="1"/>
          <p:nvPr/>
        </p:nvSpPr>
        <p:spPr>
          <a:xfrm>
            <a:off x="1572149" y="5342395"/>
            <a:ext cx="4795391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这个轮廓就是</a:t>
            </a:r>
            <a:r>
              <a:rPr lang="zh-CN" altLang="en-US" sz="2400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客户信息模型</a:t>
            </a:r>
            <a:r>
              <a:rPr lang="zh-CN" altLang="en-US" sz="2400" b="1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400" b="1" dirty="0">
              <a:solidFill>
                <a:srgbClr val="E6781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8359" y="1689776"/>
            <a:ext cx="432896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经典繁仿黑" pitchFamily="49" charset="-122"/>
              </a:rPr>
              <a:t>如何管理客户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985176" y="2705168"/>
            <a:ext cx="6207146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可视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基本信息：年龄，性别，车辆，工作情况，家庭等</a:t>
            </a:r>
            <a:endParaRPr lang="zh-CN" altLang="en-US" b="1" dirty="0">
              <a:solidFill>
                <a:srgbClr val="FF85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985175" y="3337771"/>
            <a:ext cx="5601306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相关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业务信息：使用年限，车型，里程，保险等</a:t>
            </a:r>
            <a:endParaRPr lang="zh-CN" altLang="en-US" b="1" dirty="0">
              <a:solidFill>
                <a:srgbClr val="FF85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985174" y="3975147"/>
            <a:ext cx="620714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延伸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衍伸信息：亲友，宠物，工作单位，个人喜好，职业特点等</a:t>
            </a:r>
            <a:endParaRPr lang="zh-CN" altLang="en-US" b="1" dirty="0">
              <a:solidFill>
                <a:srgbClr val="FF85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6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6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6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79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79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12" grpId="0"/>
      <p:bldP spid="11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4510" y="2551313"/>
            <a:ext cx="5781273" cy="361329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矩形 6"/>
          <p:cNvSpPr>
            <a:spLocks noChangeArrowheads="1"/>
          </p:cNvSpPr>
          <p:nvPr/>
        </p:nvSpPr>
        <p:spPr bwMode="auto">
          <a:xfrm>
            <a:off x="1633091" y="980728"/>
            <a:ext cx="4846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500"/>
              </a:spcAft>
            </a:pPr>
            <a:r>
              <a:rPr lang="zh-CN" altLang="en-US" sz="2000" dirty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明确</a:t>
            </a:r>
            <a:r>
              <a:rPr lang="zh-CN" altLang="en-US" sz="200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客户管理工作的原则</a:t>
            </a:r>
            <a:r>
              <a:rPr lang="zh-CN" altLang="en-US" sz="2000" dirty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和标准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187719" y="1002272"/>
            <a:ext cx="423514" cy="369332"/>
            <a:chOff x="6084263" y="2834720"/>
            <a:chExt cx="423514" cy="369332"/>
          </a:xfrm>
        </p:grpSpPr>
        <p:sp>
          <p:nvSpPr>
            <p:cNvPr id="29" name="椭圆 28"/>
            <p:cNvSpPr/>
            <p:nvPr/>
          </p:nvSpPr>
          <p:spPr bwMode="auto">
            <a:xfrm>
              <a:off x="6134020" y="2857386"/>
              <a:ext cx="324000" cy="324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10490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rgbClr val="0066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0" name="TextBox 47"/>
            <p:cNvSpPr txBox="1"/>
            <p:nvPr/>
          </p:nvSpPr>
          <p:spPr>
            <a:xfrm>
              <a:off x="6084263" y="2834720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02</a:t>
              </a:r>
              <a:endParaRPr lang="zh-CN" altLang="en-US" dirty="0">
                <a:solidFill>
                  <a:schemeClr val="bg1"/>
                </a:solidFill>
                <a:latin typeface="Impact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31" name="TextBox 6"/>
          <p:cNvSpPr txBox="1"/>
          <p:nvPr/>
        </p:nvSpPr>
        <p:spPr>
          <a:xfrm>
            <a:off x="1201043" y="1556792"/>
            <a:ext cx="10442748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客户管理不是上门送礼，也不是吃吃喝喝（</a:t>
            </a:r>
            <a:r>
              <a:rPr lang="zh-CN" altLang="en-US" sz="1600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客户管理到底是什么？</a:t>
            </a:r>
            <a:r>
              <a:rPr lang="zh-CN" altLang="en-US" sz="16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），要落实客户管理工作就必须要明确工作的原则和工作的标准。</a:t>
            </a:r>
            <a:endParaRPr lang="zh-CN" altLang="zh-CN" sz="1600" b="1" dirty="0">
              <a:solidFill>
                <a:srgbClr val="0066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8359" y="1689776"/>
            <a:ext cx="432896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经典繁仿黑" pitchFamily="49" charset="-122"/>
              </a:rPr>
              <a:t>如何管理客户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7412856" y="2551313"/>
            <a:ext cx="351085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、树立目标，反复强调</a:t>
            </a:r>
            <a:endParaRPr lang="zh-CN" altLang="en-US" sz="2400" b="1" dirty="0">
              <a:solidFill>
                <a:srgbClr val="E6781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7412856" y="3385790"/>
            <a:ext cx="351085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、制定规矩，欲破先立</a:t>
            </a:r>
            <a:endParaRPr lang="zh-CN" altLang="en-US" sz="2400" b="1" dirty="0">
              <a:solidFill>
                <a:srgbClr val="E6781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7420775" y="4220267"/>
            <a:ext cx="351085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400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、制定流程，稳步前进</a:t>
            </a:r>
            <a:endParaRPr lang="zh-CN" altLang="en-US" sz="2400" b="1" dirty="0">
              <a:solidFill>
                <a:srgbClr val="E6781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7437320" y="5054744"/>
            <a:ext cx="351085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400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、盘点总结，求异存同</a:t>
            </a:r>
            <a:endParaRPr lang="zh-CN" altLang="en-US" sz="2400" b="1" dirty="0">
              <a:solidFill>
                <a:srgbClr val="E6781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6"/>
          <p:cNvSpPr>
            <a:spLocks noChangeArrowheads="1"/>
          </p:cNvSpPr>
          <p:nvPr/>
        </p:nvSpPr>
        <p:spPr bwMode="auto">
          <a:xfrm>
            <a:off x="1633091" y="980728"/>
            <a:ext cx="4846640" cy="43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500"/>
              </a:spcAft>
            </a:pPr>
            <a:r>
              <a:rPr lang="zh-CN" altLang="en-US" sz="2000" dirty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定制属于客户的专属服务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184513" y="1002272"/>
            <a:ext cx="429926" cy="369332"/>
            <a:chOff x="6081057" y="2834720"/>
            <a:chExt cx="429926" cy="369332"/>
          </a:xfrm>
        </p:grpSpPr>
        <p:sp>
          <p:nvSpPr>
            <p:cNvPr id="29" name="椭圆 28"/>
            <p:cNvSpPr/>
            <p:nvPr/>
          </p:nvSpPr>
          <p:spPr bwMode="auto">
            <a:xfrm>
              <a:off x="6134020" y="2857386"/>
              <a:ext cx="324000" cy="324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10490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rgbClr val="0066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0" name="TextBox 47"/>
            <p:cNvSpPr txBox="1"/>
            <p:nvPr/>
          </p:nvSpPr>
          <p:spPr>
            <a:xfrm>
              <a:off x="6081057" y="2834720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03</a:t>
              </a:r>
              <a:endParaRPr lang="zh-CN" altLang="en-US" dirty="0">
                <a:solidFill>
                  <a:schemeClr val="bg1"/>
                </a:solidFill>
                <a:latin typeface="Impact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31" name="TextBox 6"/>
          <p:cNvSpPr txBox="1"/>
          <p:nvPr/>
        </p:nvSpPr>
        <p:spPr>
          <a:xfrm>
            <a:off x="1201043" y="1556792"/>
            <a:ext cx="1044274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要定制专属的客户服务，不是给客户打上</a:t>
            </a:r>
            <a:r>
              <a:rPr lang="zh-CN" altLang="en-US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所谓</a:t>
            </a:r>
            <a:r>
              <a:rPr lang="en-US" altLang="zh-CN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VIP</a:t>
            </a:r>
            <a:r>
              <a:rPr lang="zh-CN" altLang="en-US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的标签</a:t>
            </a:r>
            <a:r>
              <a:rPr lang="zh-CN" altLang="en-US" b="1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。同时，也要给客户</a:t>
            </a:r>
            <a:r>
              <a:rPr lang="en-US" altLang="zh-CN" b="1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VIP</a:t>
            </a:r>
            <a:r>
              <a:rPr lang="zh-CN" altLang="en-US" b="1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的别样待遇。要做到这一点就需要从产品业务入手。</a:t>
            </a:r>
            <a:endParaRPr lang="zh-CN" altLang="zh-CN" b="1" dirty="0">
              <a:solidFill>
                <a:srgbClr val="0066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6470917" y="2707228"/>
            <a:ext cx="423676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一、产品的设计（市场导向最大化）</a:t>
            </a:r>
            <a:endParaRPr lang="zh-CN" altLang="zh-CN" sz="16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599" y="2780928"/>
            <a:ext cx="5198758" cy="36985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6479731" y="2492987"/>
            <a:ext cx="3456000" cy="90576"/>
          </a:xfrm>
          <a:prstGeom prst="rect">
            <a:avLst/>
          </a:prstGeom>
          <a:solidFill>
            <a:srgbClr val="0066FF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98359" y="1689776"/>
            <a:ext cx="432896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经典繁仿黑" pitchFamily="49" charset="-122"/>
              </a:rPr>
              <a:t>如何管理客户</a:t>
            </a:r>
          </a:p>
        </p:txBody>
      </p:sp>
      <p:sp>
        <p:nvSpPr>
          <p:cNvPr id="12" name="内容占位符 2"/>
          <p:cNvSpPr txBox="1">
            <a:spLocks noChangeArrowheads="1"/>
          </p:cNvSpPr>
          <p:nvPr/>
        </p:nvSpPr>
        <p:spPr>
          <a:xfrm>
            <a:off x="6720568" y="3497566"/>
            <a:ext cx="5460906" cy="19943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定位细分：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产品定位在，细分客户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整体包装：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外包装，品牌，话术，价格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客户习惯：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信息传递方式要尊重客户习惯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产品变形：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结算方式变形，促销手段变形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6"/>
          <p:cNvSpPr>
            <a:spLocks noChangeArrowheads="1"/>
          </p:cNvSpPr>
          <p:nvPr/>
        </p:nvSpPr>
        <p:spPr bwMode="auto">
          <a:xfrm>
            <a:off x="1633091" y="980728"/>
            <a:ext cx="4846640" cy="43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500"/>
              </a:spcAft>
            </a:pPr>
            <a:r>
              <a:rPr lang="zh-CN" altLang="en-US" sz="2000" dirty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定制属于客户的专属服务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184513" y="1002272"/>
            <a:ext cx="429926" cy="369332"/>
            <a:chOff x="6081057" y="2834720"/>
            <a:chExt cx="429926" cy="369332"/>
          </a:xfrm>
        </p:grpSpPr>
        <p:sp>
          <p:nvSpPr>
            <p:cNvPr id="29" name="椭圆 28"/>
            <p:cNvSpPr/>
            <p:nvPr/>
          </p:nvSpPr>
          <p:spPr bwMode="auto">
            <a:xfrm>
              <a:off x="6134020" y="2857386"/>
              <a:ext cx="324000" cy="324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10490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rgbClr val="0066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0" name="TextBox 47"/>
            <p:cNvSpPr txBox="1"/>
            <p:nvPr/>
          </p:nvSpPr>
          <p:spPr>
            <a:xfrm>
              <a:off x="6081057" y="2834720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03</a:t>
              </a:r>
              <a:endParaRPr lang="zh-CN" altLang="en-US" dirty="0">
                <a:solidFill>
                  <a:schemeClr val="bg1"/>
                </a:solidFill>
                <a:latin typeface="Impact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13" name="TextBox 6"/>
          <p:cNvSpPr txBox="1"/>
          <p:nvPr/>
        </p:nvSpPr>
        <p:spPr>
          <a:xfrm>
            <a:off x="1399476" y="1877874"/>
            <a:ext cx="423676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一、产品的设计（市场导向最大化）</a:t>
            </a:r>
            <a:endParaRPr lang="zh-CN" altLang="zh-CN" sz="16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99476" y="1599200"/>
            <a:ext cx="3456000" cy="90576"/>
          </a:xfrm>
          <a:prstGeom prst="rect">
            <a:avLst/>
          </a:prstGeom>
          <a:solidFill>
            <a:srgbClr val="0066FF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98359" y="1689776"/>
            <a:ext cx="432896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经典繁仿黑" pitchFamily="49" charset="-122"/>
              </a:rPr>
              <a:t>如何管理客户</a:t>
            </a:r>
          </a:p>
        </p:txBody>
      </p:sp>
      <p:graphicFrame>
        <p:nvGraphicFramePr>
          <p:cNvPr id="14" name="Group 4"/>
          <p:cNvGraphicFramePr>
            <a:graphicFrameLocks noGrp="1"/>
          </p:cNvGraphicFramePr>
          <p:nvPr/>
        </p:nvGraphicFramePr>
        <p:xfrm>
          <a:off x="842591" y="2708920"/>
          <a:ext cx="5112568" cy="3028524"/>
        </p:xfrm>
        <a:graphic>
          <a:graphicData uri="http://schemas.openxmlformats.org/drawingml/2006/table">
            <a:tbl>
              <a:tblPr/>
              <a:tblGrid>
                <a:gridCol w="2556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1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宋体" pitchFamily="2" charset="-122"/>
                        </a:rPr>
                        <a:t>成本可分摊，利润最大化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宋体" pitchFamily="2" charset="-122"/>
                        </a:rPr>
                        <a:t>发展前景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1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兴趣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擅长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5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宋体" pitchFamily="2" charset="-122"/>
                        </a:rPr>
                        <a:t>市场认知度高、产品成熟</a:t>
                      </a:r>
                      <a:endParaRPr kumimoji="0" 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宋体" pitchFamily="2" charset="-122"/>
                        </a:rPr>
                        <a:t>难度小，风险小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6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宋体" pitchFamily="2" charset="-122"/>
                        </a:rPr>
                        <a:t>产品粘性大，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宋体" pitchFamily="2" charset="-122"/>
                        </a:rPr>
                        <a:t>客户自主循环购买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宋体" pitchFamily="2" charset="-122"/>
                        </a:rPr>
                        <a:t>很难被复制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6"/>
          <p:cNvSpPr txBox="1"/>
          <p:nvPr/>
        </p:nvSpPr>
        <p:spPr>
          <a:xfrm>
            <a:off x="7539335" y="2037035"/>
            <a:ext cx="4099479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360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的商业模式特点？</a:t>
            </a:r>
            <a:endParaRPr lang="zh-CN" altLang="en-US" b="1" dirty="0">
              <a:solidFill>
                <a:srgbClr val="FF85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466" y="1582913"/>
            <a:ext cx="936104" cy="908244"/>
          </a:xfrm>
          <a:prstGeom prst="rect">
            <a:avLst/>
          </a:prstGeom>
        </p:spPr>
      </p:pic>
      <p:sp>
        <p:nvSpPr>
          <p:cNvPr id="16" name="TextBox 6"/>
          <p:cNvSpPr txBox="1"/>
          <p:nvPr/>
        </p:nvSpPr>
        <p:spPr>
          <a:xfrm>
            <a:off x="6304466" y="2662968"/>
            <a:ext cx="4619245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可视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免费使用，客户信息，习惯培养</a:t>
            </a:r>
            <a:endParaRPr lang="zh-CN" altLang="en-US" b="1" dirty="0">
              <a:solidFill>
                <a:srgbClr val="FF85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6304465" y="3309009"/>
            <a:ext cx="4619245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相关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影视娱乐，杀毒浏览，手机管家</a:t>
            </a:r>
            <a:endParaRPr lang="zh-CN" altLang="en-US" b="1" dirty="0">
              <a:solidFill>
                <a:srgbClr val="FF85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6"/>
          <p:cNvSpPr txBox="1"/>
          <p:nvPr/>
        </p:nvSpPr>
        <p:spPr>
          <a:xfrm>
            <a:off x="6304465" y="3961788"/>
            <a:ext cx="5627358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延伸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羊毛出在猪身上 狗来买单（这句话熟悉么？）</a:t>
            </a:r>
            <a:endParaRPr lang="zh-CN" altLang="en-US" b="1" dirty="0">
              <a:solidFill>
                <a:srgbClr val="FF85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725" y="4974665"/>
            <a:ext cx="3095625" cy="2095500"/>
          </a:xfrm>
          <a:prstGeom prst="rect">
            <a:avLst/>
          </a:prstGeom>
        </p:spPr>
      </p:pic>
      <p:sp>
        <p:nvSpPr>
          <p:cNvPr id="4" name="椭圆形标注 3"/>
          <p:cNvSpPr/>
          <p:nvPr/>
        </p:nvSpPr>
        <p:spPr>
          <a:xfrm>
            <a:off x="7240570" y="4622796"/>
            <a:ext cx="2941357" cy="1422952"/>
          </a:xfrm>
          <a:prstGeom prst="wedgeEllipseCallout">
            <a:avLst>
              <a:gd name="adj1" fmla="val 35972"/>
              <a:gd name="adj2" fmla="val 6125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羊毛出在猪身上 狗来买单！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5" grpId="0"/>
      <p:bldP spid="16" grpId="0"/>
      <p:bldP spid="17" grpId="0"/>
      <p:bldP spid="18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6"/>
          <p:cNvSpPr>
            <a:spLocks noChangeArrowheads="1"/>
          </p:cNvSpPr>
          <p:nvPr/>
        </p:nvSpPr>
        <p:spPr bwMode="auto">
          <a:xfrm>
            <a:off x="1633091" y="980728"/>
            <a:ext cx="4846640" cy="43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500"/>
              </a:spcAft>
            </a:pPr>
            <a:r>
              <a:rPr lang="zh-CN" altLang="en-US" sz="2000" dirty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定制属于客户的专属服务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184513" y="1002272"/>
            <a:ext cx="429926" cy="369332"/>
            <a:chOff x="6081057" y="2834720"/>
            <a:chExt cx="429926" cy="369332"/>
          </a:xfrm>
        </p:grpSpPr>
        <p:sp>
          <p:nvSpPr>
            <p:cNvPr id="29" name="椭圆 28"/>
            <p:cNvSpPr/>
            <p:nvPr/>
          </p:nvSpPr>
          <p:spPr bwMode="auto">
            <a:xfrm>
              <a:off x="6134020" y="2857386"/>
              <a:ext cx="324000" cy="324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10490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rgbClr val="0066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0" name="TextBox 47"/>
            <p:cNvSpPr txBox="1"/>
            <p:nvPr/>
          </p:nvSpPr>
          <p:spPr>
            <a:xfrm>
              <a:off x="6081057" y="2834720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03</a:t>
              </a:r>
              <a:endParaRPr lang="zh-CN" altLang="en-US" dirty="0">
                <a:solidFill>
                  <a:schemeClr val="bg1"/>
                </a:solidFill>
                <a:latin typeface="Impact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13" name="TextBox 6"/>
          <p:cNvSpPr txBox="1"/>
          <p:nvPr/>
        </p:nvSpPr>
        <p:spPr>
          <a:xfrm>
            <a:off x="881554" y="1876550"/>
            <a:ext cx="423676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二、产品的设计（资源与策划的整合）</a:t>
            </a:r>
            <a:endParaRPr lang="zh-CN" altLang="zh-CN" sz="16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99476" y="1599200"/>
            <a:ext cx="3456000" cy="90576"/>
          </a:xfrm>
          <a:prstGeom prst="rect">
            <a:avLst/>
          </a:prstGeom>
          <a:solidFill>
            <a:srgbClr val="0066FF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98359" y="1689776"/>
            <a:ext cx="432896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经典繁仿黑" pitchFamily="49" charset="-122"/>
              </a:rPr>
              <a:t>如何管理客户</a:t>
            </a:r>
          </a:p>
        </p:txBody>
      </p:sp>
      <p:sp>
        <p:nvSpPr>
          <p:cNvPr id="19" name="内容占位符 2"/>
          <p:cNvSpPr txBox="1">
            <a:spLocks noChangeArrowheads="1"/>
          </p:cNvSpPr>
          <p:nvPr/>
        </p:nvSpPr>
        <p:spPr>
          <a:xfrm>
            <a:off x="881554" y="2444438"/>
            <a:ext cx="7144866" cy="3311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资源整合就是把相关元素集结到一起实现多赢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策划就是扯一扯，把不相干的人和事扯到一块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zh-CN" altLang="en-US" sz="1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                  需求</a:t>
            </a:r>
            <a:r>
              <a:rPr lang="en-US" altLang="zh-CN" sz="1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沟通</a:t>
            </a:r>
            <a:r>
              <a:rPr lang="en-US" altLang="zh-CN" sz="1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多赢</a:t>
            </a:r>
            <a:endParaRPr lang="en-US" altLang="zh-CN" sz="1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自己制造广告载体，把花钱宣传变成免费传播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会议营销，免费诱饵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上瘾的毒药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把规模做大更容易获得眼球和资源</a:t>
            </a:r>
            <a:endParaRPr lang="zh-CN" altLang="en-US" sz="1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87" y="1716740"/>
            <a:ext cx="4409852" cy="4409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9975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11773550" y="6741368"/>
            <a:ext cx="424800" cy="1744"/>
          </a:xfrm>
          <a:prstGeom prst="line">
            <a:avLst/>
          </a:prstGeom>
          <a:ln w="22479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0" y="6741368"/>
            <a:ext cx="864000" cy="0"/>
          </a:xfrm>
          <a:prstGeom prst="line">
            <a:avLst/>
          </a:prstGeom>
          <a:ln w="22479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0851703" y="6343232"/>
            <a:ext cx="936104" cy="936104"/>
            <a:chOff x="5631123" y="6343232"/>
            <a:chExt cx="936104" cy="936104"/>
          </a:xfrm>
        </p:grpSpPr>
        <p:sp>
          <p:nvSpPr>
            <p:cNvPr id="6" name="弦形 5"/>
            <p:cNvSpPr/>
            <p:nvPr userDrawn="1"/>
          </p:nvSpPr>
          <p:spPr>
            <a:xfrm rot="6746465">
              <a:off x="5737587" y="6451264"/>
              <a:ext cx="720000" cy="720000"/>
            </a:xfrm>
            <a:prstGeom prst="chord">
              <a:avLst>
                <a:gd name="adj1" fmla="val 3577158"/>
                <a:gd name="adj2" fmla="val 15329001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7" name="弧形 6"/>
            <p:cNvSpPr/>
            <p:nvPr userDrawn="1"/>
          </p:nvSpPr>
          <p:spPr>
            <a:xfrm>
              <a:off x="5631123" y="6343232"/>
              <a:ext cx="936104" cy="936104"/>
            </a:xfrm>
            <a:prstGeom prst="arc">
              <a:avLst>
                <a:gd name="adj1" fmla="val 11317002"/>
                <a:gd name="adj2" fmla="val 21097504"/>
              </a:avLst>
            </a:prstGeom>
            <a:ln w="22479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46290" y="6345343"/>
            <a:ext cx="936104" cy="936104"/>
            <a:chOff x="846290" y="6343232"/>
            <a:chExt cx="936104" cy="936104"/>
          </a:xfrm>
        </p:grpSpPr>
        <p:sp>
          <p:nvSpPr>
            <p:cNvPr id="9" name="弦形 8"/>
            <p:cNvSpPr/>
            <p:nvPr userDrawn="1"/>
          </p:nvSpPr>
          <p:spPr>
            <a:xfrm rot="6746465">
              <a:off x="952754" y="6453395"/>
              <a:ext cx="720000" cy="720000"/>
            </a:xfrm>
            <a:prstGeom prst="chord">
              <a:avLst>
                <a:gd name="adj1" fmla="val 3577158"/>
                <a:gd name="adj2" fmla="val 15329001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0" name="弧形 9"/>
            <p:cNvSpPr/>
            <p:nvPr userDrawn="1"/>
          </p:nvSpPr>
          <p:spPr>
            <a:xfrm>
              <a:off x="846290" y="6343232"/>
              <a:ext cx="936104" cy="936104"/>
            </a:xfrm>
            <a:prstGeom prst="arc">
              <a:avLst>
                <a:gd name="adj1" fmla="val 11317002"/>
                <a:gd name="adj2" fmla="val 21097504"/>
              </a:avLst>
            </a:prstGeom>
            <a:ln w="22479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777226" y="6345343"/>
            <a:ext cx="936104" cy="936104"/>
            <a:chOff x="846290" y="6343232"/>
            <a:chExt cx="936104" cy="936104"/>
          </a:xfrm>
        </p:grpSpPr>
        <p:sp>
          <p:nvSpPr>
            <p:cNvPr id="12" name="弦形 11"/>
            <p:cNvSpPr/>
            <p:nvPr userDrawn="1"/>
          </p:nvSpPr>
          <p:spPr>
            <a:xfrm rot="6746465">
              <a:off x="952754" y="6453395"/>
              <a:ext cx="720000" cy="720000"/>
            </a:xfrm>
            <a:prstGeom prst="chord">
              <a:avLst>
                <a:gd name="adj1" fmla="val 3577158"/>
                <a:gd name="adj2" fmla="val 15329001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3" name="弧形 12"/>
            <p:cNvSpPr/>
            <p:nvPr userDrawn="1"/>
          </p:nvSpPr>
          <p:spPr>
            <a:xfrm>
              <a:off x="846290" y="6343232"/>
              <a:ext cx="936104" cy="936104"/>
            </a:xfrm>
            <a:prstGeom prst="arc">
              <a:avLst>
                <a:gd name="adj1" fmla="val 11317002"/>
                <a:gd name="adj2" fmla="val 21097504"/>
              </a:avLst>
            </a:prstGeom>
            <a:ln w="22479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708162" y="6345343"/>
            <a:ext cx="936104" cy="936104"/>
            <a:chOff x="846290" y="6343232"/>
            <a:chExt cx="936104" cy="936104"/>
          </a:xfrm>
        </p:grpSpPr>
        <p:sp>
          <p:nvSpPr>
            <p:cNvPr id="15" name="弦形 14"/>
            <p:cNvSpPr/>
            <p:nvPr userDrawn="1"/>
          </p:nvSpPr>
          <p:spPr>
            <a:xfrm rot="6746465">
              <a:off x="952754" y="6453395"/>
              <a:ext cx="720000" cy="720000"/>
            </a:xfrm>
            <a:prstGeom prst="chord">
              <a:avLst>
                <a:gd name="adj1" fmla="val 3577158"/>
                <a:gd name="adj2" fmla="val 15329001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6" name="弧形 15"/>
            <p:cNvSpPr/>
            <p:nvPr userDrawn="1"/>
          </p:nvSpPr>
          <p:spPr>
            <a:xfrm>
              <a:off x="846290" y="6343232"/>
              <a:ext cx="936104" cy="936104"/>
            </a:xfrm>
            <a:prstGeom prst="arc">
              <a:avLst>
                <a:gd name="adj1" fmla="val 11317002"/>
                <a:gd name="adj2" fmla="val 21097504"/>
              </a:avLst>
            </a:prstGeom>
            <a:ln w="22479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3628800" y="6741368"/>
            <a:ext cx="7236000" cy="0"/>
          </a:xfrm>
          <a:prstGeom prst="line">
            <a:avLst/>
          </a:prstGeom>
          <a:ln w="22479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5"/>
          <p:cNvSpPr txBox="1"/>
          <p:nvPr/>
        </p:nvSpPr>
        <p:spPr>
          <a:xfrm>
            <a:off x="10923711" y="64886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fld>
            <a:r>
              <a:rPr lang="zh-CN" altLang="en-US" sz="18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8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9" name="TextBox 45"/>
          <p:cNvSpPr txBox="1"/>
          <p:nvPr/>
        </p:nvSpPr>
        <p:spPr>
          <a:xfrm>
            <a:off x="1106593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</a:t>
            </a:r>
          </a:p>
        </p:txBody>
      </p:sp>
      <p:sp>
        <p:nvSpPr>
          <p:cNvPr id="20" name="TextBox 46"/>
          <p:cNvSpPr txBox="1"/>
          <p:nvPr/>
        </p:nvSpPr>
        <p:spPr>
          <a:xfrm>
            <a:off x="2037529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录</a:t>
            </a:r>
          </a:p>
        </p:txBody>
      </p:sp>
      <p:sp>
        <p:nvSpPr>
          <p:cNvPr id="21" name="TextBox 47"/>
          <p:cNvSpPr txBox="1"/>
          <p:nvPr/>
        </p:nvSpPr>
        <p:spPr>
          <a:xfrm>
            <a:off x="2968465" y="64887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页</a:t>
            </a: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842591" y="-1"/>
            <a:ext cx="0" cy="54000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999753" y="0"/>
            <a:ext cx="0" cy="3960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4"/>
          <p:cNvSpPr>
            <a:spLocks noChangeArrowheads="1"/>
          </p:cNvSpPr>
          <p:nvPr/>
        </p:nvSpPr>
        <p:spPr bwMode="auto">
          <a:xfrm>
            <a:off x="1230313" y="170112"/>
            <a:ext cx="17695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B0F0"/>
                </a:solidFill>
                <a:ea typeface="微软雅黑" pitchFamily="34" charset="-122"/>
                <a:cs typeface="Arial Unicode MS" panose="020B0604020202020204" pitchFamily="34" charset="-122"/>
              </a:rPr>
              <a:t>CONTENTS PAGE</a:t>
            </a:r>
            <a:endParaRPr lang="zh-CN" altLang="en-US" b="1" dirty="0">
              <a:solidFill>
                <a:srgbClr val="00B0F0"/>
              </a:solidFill>
              <a:ea typeface="微软雅黑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1773527" y="3789040"/>
            <a:ext cx="8790144" cy="252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020855" y="3816040"/>
            <a:ext cx="198000" cy="1980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6000175" y="3816040"/>
            <a:ext cx="198000" cy="1980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8979495" y="3816040"/>
            <a:ext cx="198000" cy="1980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14"/>
          <p:cNvSpPr/>
          <p:nvPr/>
        </p:nvSpPr>
        <p:spPr bwMode="auto">
          <a:xfrm>
            <a:off x="2151734" y="1439591"/>
            <a:ext cx="1936242" cy="2475449"/>
          </a:xfrm>
          <a:custGeom>
            <a:avLst/>
            <a:gdLst>
              <a:gd name="connsiteX0" fmla="*/ 341785 w 683568"/>
              <a:gd name="connsiteY0" fmla="*/ 75471 h 864094"/>
              <a:gd name="connsiteX1" fmla="*/ 117720 w 683568"/>
              <a:gd name="connsiteY1" fmla="*/ 299536 h 864094"/>
              <a:gd name="connsiteX2" fmla="*/ 341785 w 683568"/>
              <a:gd name="connsiteY2" fmla="*/ 523601 h 864094"/>
              <a:gd name="connsiteX3" fmla="*/ 341785 w 683568"/>
              <a:gd name="connsiteY3" fmla="*/ 75471 h 864094"/>
              <a:gd name="connsiteX4" fmla="*/ 341784 w 683568"/>
              <a:gd name="connsiteY4" fmla="*/ 0 h 864094"/>
              <a:gd name="connsiteX5" fmla="*/ 683568 w 683568"/>
              <a:gd name="connsiteY5" fmla="*/ 341784 h 864094"/>
              <a:gd name="connsiteX6" fmla="*/ 577183 w 683568"/>
              <a:gd name="connsiteY6" fmla="*/ 588642 h 864094"/>
              <a:gd name="connsiteX7" fmla="*/ 341597 w 683568"/>
              <a:gd name="connsiteY7" fmla="*/ 864094 h 864094"/>
              <a:gd name="connsiteX8" fmla="*/ 105111 w 683568"/>
              <a:gd name="connsiteY8" fmla="*/ 587591 h 864094"/>
              <a:gd name="connsiteX9" fmla="*/ 59857 w 683568"/>
              <a:gd name="connsiteY9" fmla="*/ 534679 h 864094"/>
              <a:gd name="connsiteX10" fmla="*/ 59306 w 683568"/>
              <a:gd name="connsiteY10" fmla="*/ 534035 h 864094"/>
              <a:gd name="connsiteX11" fmla="*/ 59325 w 683568"/>
              <a:gd name="connsiteY11" fmla="*/ 534035 h 864094"/>
              <a:gd name="connsiteX12" fmla="*/ 0 w 683568"/>
              <a:gd name="connsiteY12" fmla="*/ 341784 h 864094"/>
              <a:gd name="connsiteX13" fmla="*/ 341784 w 683568"/>
              <a:gd name="connsiteY13" fmla="*/ 0 h 864094"/>
              <a:gd name="connsiteX0-1" fmla="*/ 341785 w 683568"/>
              <a:gd name="connsiteY0-2" fmla="*/ 523601 h 864094"/>
              <a:gd name="connsiteX1-3" fmla="*/ 117720 w 683568"/>
              <a:gd name="connsiteY1-4" fmla="*/ 299536 h 864094"/>
              <a:gd name="connsiteX2-5" fmla="*/ 341785 w 683568"/>
              <a:gd name="connsiteY2-6" fmla="*/ 523601 h 864094"/>
              <a:gd name="connsiteX3-7" fmla="*/ 341784 w 683568"/>
              <a:gd name="connsiteY3-8" fmla="*/ 0 h 864094"/>
              <a:gd name="connsiteX4-9" fmla="*/ 683568 w 683568"/>
              <a:gd name="connsiteY4-10" fmla="*/ 341784 h 864094"/>
              <a:gd name="connsiteX5-11" fmla="*/ 577183 w 683568"/>
              <a:gd name="connsiteY5-12" fmla="*/ 588642 h 864094"/>
              <a:gd name="connsiteX6-13" fmla="*/ 341597 w 683568"/>
              <a:gd name="connsiteY6-14" fmla="*/ 864094 h 864094"/>
              <a:gd name="connsiteX7-15" fmla="*/ 105111 w 683568"/>
              <a:gd name="connsiteY7-16" fmla="*/ 587591 h 864094"/>
              <a:gd name="connsiteX8-17" fmla="*/ 59857 w 683568"/>
              <a:gd name="connsiteY8-18" fmla="*/ 534679 h 864094"/>
              <a:gd name="connsiteX9-19" fmla="*/ 59306 w 683568"/>
              <a:gd name="connsiteY9-20" fmla="*/ 534035 h 864094"/>
              <a:gd name="connsiteX10-21" fmla="*/ 59325 w 683568"/>
              <a:gd name="connsiteY10-22" fmla="*/ 534035 h 864094"/>
              <a:gd name="connsiteX11-23" fmla="*/ 0 w 683568"/>
              <a:gd name="connsiteY11-24" fmla="*/ 341784 h 864094"/>
              <a:gd name="connsiteX12-25" fmla="*/ 341784 w 683568"/>
              <a:gd name="connsiteY12-26" fmla="*/ 0 h 864094"/>
              <a:gd name="connsiteX0-27" fmla="*/ 341784 w 683568"/>
              <a:gd name="connsiteY0-28" fmla="*/ 0 h 864094"/>
              <a:gd name="connsiteX1-29" fmla="*/ 683568 w 683568"/>
              <a:gd name="connsiteY1-30" fmla="*/ 341784 h 864094"/>
              <a:gd name="connsiteX2-31" fmla="*/ 577183 w 683568"/>
              <a:gd name="connsiteY2-32" fmla="*/ 588642 h 864094"/>
              <a:gd name="connsiteX3-33" fmla="*/ 341597 w 683568"/>
              <a:gd name="connsiteY3-34" fmla="*/ 864094 h 864094"/>
              <a:gd name="connsiteX4-35" fmla="*/ 105111 w 683568"/>
              <a:gd name="connsiteY4-36" fmla="*/ 587591 h 864094"/>
              <a:gd name="connsiteX5-37" fmla="*/ 59857 w 683568"/>
              <a:gd name="connsiteY5-38" fmla="*/ 534679 h 864094"/>
              <a:gd name="connsiteX6-39" fmla="*/ 59306 w 683568"/>
              <a:gd name="connsiteY6-40" fmla="*/ 534035 h 864094"/>
              <a:gd name="connsiteX7-41" fmla="*/ 59325 w 683568"/>
              <a:gd name="connsiteY7-42" fmla="*/ 534035 h 864094"/>
              <a:gd name="connsiteX8-43" fmla="*/ 0 w 683568"/>
              <a:gd name="connsiteY8-44" fmla="*/ 341784 h 864094"/>
              <a:gd name="connsiteX9-45" fmla="*/ 341784 w 683568"/>
              <a:gd name="connsiteY9-46" fmla="*/ 0 h 864094"/>
            </a:gdLst>
            <a:ahLst/>
            <a:cxnLst>
              <a:cxn ang="0">
                <a:pos x="connsiteX0-27" y="connsiteY0-28"/>
              </a:cxn>
              <a:cxn ang="0">
                <a:pos x="connsiteX1-29" y="connsiteY1-30"/>
              </a:cxn>
              <a:cxn ang="0">
                <a:pos x="connsiteX2-31" y="connsiteY2-32"/>
              </a:cxn>
              <a:cxn ang="0">
                <a:pos x="connsiteX3-33" y="connsiteY3-34"/>
              </a:cxn>
              <a:cxn ang="0">
                <a:pos x="connsiteX4-35" y="connsiteY4-36"/>
              </a:cxn>
              <a:cxn ang="0">
                <a:pos x="connsiteX5-37" y="connsiteY5-38"/>
              </a:cxn>
              <a:cxn ang="0">
                <a:pos x="connsiteX6-39" y="connsiteY6-40"/>
              </a:cxn>
              <a:cxn ang="0">
                <a:pos x="connsiteX7-41" y="connsiteY7-42"/>
              </a:cxn>
              <a:cxn ang="0">
                <a:pos x="connsiteX8-43" y="connsiteY8-44"/>
              </a:cxn>
              <a:cxn ang="0">
                <a:pos x="connsiteX9-45" y="connsiteY9-46"/>
              </a:cxn>
            </a:cxnLst>
            <a:rect l="l" t="t" r="r" b="b"/>
            <a:pathLst>
              <a:path w="683568" h="864094"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3B79CE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TextBox 8"/>
          <p:cNvSpPr txBox="1"/>
          <p:nvPr/>
        </p:nvSpPr>
        <p:spPr>
          <a:xfrm>
            <a:off x="2241745" y="4221088"/>
            <a:ext cx="175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专业字体设计服务/WWW.ZTSGC.COM/"/>
                <a:ea typeface="微软雅黑" pitchFamily="34" charset="-122"/>
              </a:rPr>
              <a:t>第一章</a:t>
            </a:r>
          </a:p>
        </p:txBody>
      </p:sp>
      <p:sp>
        <p:nvSpPr>
          <p:cNvPr id="31" name="TextBox 55"/>
          <p:cNvSpPr txBox="1"/>
          <p:nvPr/>
        </p:nvSpPr>
        <p:spPr>
          <a:xfrm>
            <a:off x="2368450" y="1988840"/>
            <a:ext cx="150281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客户关系是什么？</a:t>
            </a:r>
          </a:p>
        </p:txBody>
      </p:sp>
      <p:sp>
        <p:nvSpPr>
          <p:cNvPr id="32" name="TextBox 8"/>
          <p:cNvSpPr txBox="1"/>
          <p:nvPr/>
        </p:nvSpPr>
        <p:spPr>
          <a:xfrm>
            <a:off x="5221877" y="4221088"/>
            <a:ext cx="175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专业字体设计服务/WWW.ZTSGC.COM/"/>
                <a:ea typeface="微软雅黑" pitchFamily="34" charset="-122"/>
              </a:rPr>
              <a:t>第二章</a:t>
            </a:r>
          </a:p>
        </p:txBody>
      </p:sp>
      <p:sp>
        <p:nvSpPr>
          <p:cNvPr id="33" name="TextBox 8"/>
          <p:cNvSpPr txBox="1"/>
          <p:nvPr/>
        </p:nvSpPr>
        <p:spPr>
          <a:xfrm>
            <a:off x="8200385" y="4221088"/>
            <a:ext cx="175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专业字体设计服务/WWW.ZTSGC.COM/"/>
                <a:ea typeface="微软雅黑" pitchFamily="34" charset="-122"/>
              </a:rPr>
              <a:t>第三章</a:t>
            </a:r>
          </a:p>
        </p:txBody>
      </p:sp>
      <p:sp>
        <p:nvSpPr>
          <p:cNvPr id="34" name="椭圆 14"/>
          <p:cNvSpPr/>
          <p:nvPr/>
        </p:nvSpPr>
        <p:spPr bwMode="auto">
          <a:xfrm>
            <a:off x="5131053" y="1439591"/>
            <a:ext cx="1936242" cy="2475449"/>
          </a:xfrm>
          <a:custGeom>
            <a:avLst/>
            <a:gdLst>
              <a:gd name="connsiteX0" fmla="*/ 341785 w 683568"/>
              <a:gd name="connsiteY0" fmla="*/ 75471 h 864094"/>
              <a:gd name="connsiteX1" fmla="*/ 117720 w 683568"/>
              <a:gd name="connsiteY1" fmla="*/ 299536 h 864094"/>
              <a:gd name="connsiteX2" fmla="*/ 341785 w 683568"/>
              <a:gd name="connsiteY2" fmla="*/ 523601 h 864094"/>
              <a:gd name="connsiteX3" fmla="*/ 341785 w 683568"/>
              <a:gd name="connsiteY3" fmla="*/ 75471 h 864094"/>
              <a:gd name="connsiteX4" fmla="*/ 341784 w 683568"/>
              <a:gd name="connsiteY4" fmla="*/ 0 h 864094"/>
              <a:gd name="connsiteX5" fmla="*/ 683568 w 683568"/>
              <a:gd name="connsiteY5" fmla="*/ 341784 h 864094"/>
              <a:gd name="connsiteX6" fmla="*/ 577183 w 683568"/>
              <a:gd name="connsiteY6" fmla="*/ 588642 h 864094"/>
              <a:gd name="connsiteX7" fmla="*/ 341597 w 683568"/>
              <a:gd name="connsiteY7" fmla="*/ 864094 h 864094"/>
              <a:gd name="connsiteX8" fmla="*/ 105111 w 683568"/>
              <a:gd name="connsiteY8" fmla="*/ 587591 h 864094"/>
              <a:gd name="connsiteX9" fmla="*/ 59857 w 683568"/>
              <a:gd name="connsiteY9" fmla="*/ 534679 h 864094"/>
              <a:gd name="connsiteX10" fmla="*/ 59306 w 683568"/>
              <a:gd name="connsiteY10" fmla="*/ 534035 h 864094"/>
              <a:gd name="connsiteX11" fmla="*/ 59325 w 683568"/>
              <a:gd name="connsiteY11" fmla="*/ 534035 h 864094"/>
              <a:gd name="connsiteX12" fmla="*/ 0 w 683568"/>
              <a:gd name="connsiteY12" fmla="*/ 341784 h 864094"/>
              <a:gd name="connsiteX13" fmla="*/ 341784 w 683568"/>
              <a:gd name="connsiteY13" fmla="*/ 0 h 864094"/>
              <a:gd name="connsiteX0-1" fmla="*/ 341785 w 683568"/>
              <a:gd name="connsiteY0-2" fmla="*/ 523601 h 864094"/>
              <a:gd name="connsiteX1-3" fmla="*/ 117720 w 683568"/>
              <a:gd name="connsiteY1-4" fmla="*/ 299536 h 864094"/>
              <a:gd name="connsiteX2-5" fmla="*/ 341785 w 683568"/>
              <a:gd name="connsiteY2-6" fmla="*/ 523601 h 864094"/>
              <a:gd name="connsiteX3-7" fmla="*/ 341784 w 683568"/>
              <a:gd name="connsiteY3-8" fmla="*/ 0 h 864094"/>
              <a:gd name="connsiteX4-9" fmla="*/ 683568 w 683568"/>
              <a:gd name="connsiteY4-10" fmla="*/ 341784 h 864094"/>
              <a:gd name="connsiteX5-11" fmla="*/ 577183 w 683568"/>
              <a:gd name="connsiteY5-12" fmla="*/ 588642 h 864094"/>
              <a:gd name="connsiteX6-13" fmla="*/ 341597 w 683568"/>
              <a:gd name="connsiteY6-14" fmla="*/ 864094 h 864094"/>
              <a:gd name="connsiteX7-15" fmla="*/ 105111 w 683568"/>
              <a:gd name="connsiteY7-16" fmla="*/ 587591 h 864094"/>
              <a:gd name="connsiteX8-17" fmla="*/ 59857 w 683568"/>
              <a:gd name="connsiteY8-18" fmla="*/ 534679 h 864094"/>
              <a:gd name="connsiteX9-19" fmla="*/ 59306 w 683568"/>
              <a:gd name="connsiteY9-20" fmla="*/ 534035 h 864094"/>
              <a:gd name="connsiteX10-21" fmla="*/ 59325 w 683568"/>
              <a:gd name="connsiteY10-22" fmla="*/ 534035 h 864094"/>
              <a:gd name="connsiteX11-23" fmla="*/ 0 w 683568"/>
              <a:gd name="connsiteY11-24" fmla="*/ 341784 h 864094"/>
              <a:gd name="connsiteX12-25" fmla="*/ 341784 w 683568"/>
              <a:gd name="connsiteY12-26" fmla="*/ 0 h 864094"/>
              <a:gd name="connsiteX0-27" fmla="*/ 341784 w 683568"/>
              <a:gd name="connsiteY0-28" fmla="*/ 0 h 864094"/>
              <a:gd name="connsiteX1-29" fmla="*/ 683568 w 683568"/>
              <a:gd name="connsiteY1-30" fmla="*/ 341784 h 864094"/>
              <a:gd name="connsiteX2-31" fmla="*/ 577183 w 683568"/>
              <a:gd name="connsiteY2-32" fmla="*/ 588642 h 864094"/>
              <a:gd name="connsiteX3-33" fmla="*/ 341597 w 683568"/>
              <a:gd name="connsiteY3-34" fmla="*/ 864094 h 864094"/>
              <a:gd name="connsiteX4-35" fmla="*/ 105111 w 683568"/>
              <a:gd name="connsiteY4-36" fmla="*/ 587591 h 864094"/>
              <a:gd name="connsiteX5-37" fmla="*/ 59857 w 683568"/>
              <a:gd name="connsiteY5-38" fmla="*/ 534679 h 864094"/>
              <a:gd name="connsiteX6-39" fmla="*/ 59306 w 683568"/>
              <a:gd name="connsiteY6-40" fmla="*/ 534035 h 864094"/>
              <a:gd name="connsiteX7-41" fmla="*/ 59325 w 683568"/>
              <a:gd name="connsiteY7-42" fmla="*/ 534035 h 864094"/>
              <a:gd name="connsiteX8-43" fmla="*/ 0 w 683568"/>
              <a:gd name="connsiteY8-44" fmla="*/ 341784 h 864094"/>
              <a:gd name="connsiteX9-45" fmla="*/ 341784 w 683568"/>
              <a:gd name="connsiteY9-46" fmla="*/ 0 h 864094"/>
            </a:gdLst>
            <a:ahLst/>
            <a:cxnLst>
              <a:cxn ang="0">
                <a:pos x="connsiteX0-27" y="connsiteY0-28"/>
              </a:cxn>
              <a:cxn ang="0">
                <a:pos x="connsiteX1-29" y="connsiteY1-30"/>
              </a:cxn>
              <a:cxn ang="0">
                <a:pos x="connsiteX2-31" y="connsiteY2-32"/>
              </a:cxn>
              <a:cxn ang="0">
                <a:pos x="connsiteX3-33" y="connsiteY3-34"/>
              </a:cxn>
              <a:cxn ang="0">
                <a:pos x="connsiteX4-35" y="connsiteY4-36"/>
              </a:cxn>
              <a:cxn ang="0">
                <a:pos x="connsiteX5-37" y="connsiteY5-38"/>
              </a:cxn>
              <a:cxn ang="0">
                <a:pos x="connsiteX6-39" y="connsiteY6-40"/>
              </a:cxn>
              <a:cxn ang="0">
                <a:pos x="connsiteX7-41" y="connsiteY7-42"/>
              </a:cxn>
              <a:cxn ang="0">
                <a:pos x="connsiteX8-43" y="connsiteY8-44"/>
              </a:cxn>
              <a:cxn ang="0">
                <a:pos x="connsiteX9-45" y="connsiteY9-46"/>
              </a:cxn>
            </a:cxnLst>
            <a:rect l="l" t="t" r="r" b="b"/>
            <a:pathLst>
              <a:path w="683568" h="864094"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3B79CE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椭圆 14"/>
          <p:cNvSpPr/>
          <p:nvPr/>
        </p:nvSpPr>
        <p:spPr bwMode="auto">
          <a:xfrm>
            <a:off x="8110373" y="1439591"/>
            <a:ext cx="1936242" cy="2475449"/>
          </a:xfrm>
          <a:custGeom>
            <a:avLst/>
            <a:gdLst>
              <a:gd name="connsiteX0" fmla="*/ 341785 w 683568"/>
              <a:gd name="connsiteY0" fmla="*/ 75471 h 864094"/>
              <a:gd name="connsiteX1" fmla="*/ 117720 w 683568"/>
              <a:gd name="connsiteY1" fmla="*/ 299536 h 864094"/>
              <a:gd name="connsiteX2" fmla="*/ 341785 w 683568"/>
              <a:gd name="connsiteY2" fmla="*/ 523601 h 864094"/>
              <a:gd name="connsiteX3" fmla="*/ 341785 w 683568"/>
              <a:gd name="connsiteY3" fmla="*/ 75471 h 864094"/>
              <a:gd name="connsiteX4" fmla="*/ 341784 w 683568"/>
              <a:gd name="connsiteY4" fmla="*/ 0 h 864094"/>
              <a:gd name="connsiteX5" fmla="*/ 683568 w 683568"/>
              <a:gd name="connsiteY5" fmla="*/ 341784 h 864094"/>
              <a:gd name="connsiteX6" fmla="*/ 577183 w 683568"/>
              <a:gd name="connsiteY6" fmla="*/ 588642 h 864094"/>
              <a:gd name="connsiteX7" fmla="*/ 341597 w 683568"/>
              <a:gd name="connsiteY7" fmla="*/ 864094 h 864094"/>
              <a:gd name="connsiteX8" fmla="*/ 105111 w 683568"/>
              <a:gd name="connsiteY8" fmla="*/ 587591 h 864094"/>
              <a:gd name="connsiteX9" fmla="*/ 59857 w 683568"/>
              <a:gd name="connsiteY9" fmla="*/ 534679 h 864094"/>
              <a:gd name="connsiteX10" fmla="*/ 59306 w 683568"/>
              <a:gd name="connsiteY10" fmla="*/ 534035 h 864094"/>
              <a:gd name="connsiteX11" fmla="*/ 59325 w 683568"/>
              <a:gd name="connsiteY11" fmla="*/ 534035 h 864094"/>
              <a:gd name="connsiteX12" fmla="*/ 0 w 683568"/>
              <a:gd name="connsiteY12" fmla="*/ 341784 h 864094"/>
              <a:gd name="connsiteX13" fmla="*/ 341784 w 683568"/>
              <a:gd name="connsiteY13" fmla="*/ 0 h 864094"/>
              <a:gd name="connsiteX0-1" fmla="*/ 341785 w 683568"/>
              <a:gd name="connsiteY0-2" fmla="*/ 523601 h 864094"/>
              <a:gd name="connsiteX1-3" fmla="*/ 117720 w 683568"/>
              <a:gd name="connsiteY1-4" fmla="*/ 299536 h 864094"/>
              <a:gd name="connsiteX2-5" fmla="*/ 341785 w 683568"/>
              <a:gd name="connsiteY2-6" fmla="*/ 523601 h 864094"/>
              <a:gd name="connsiteX3-7" fmla="*/ 341784 w 683568"/>
              <a:gd name="connsiteY3-8" fmla="*/ 0 h 864094"/>
              <a:gd name="connsiteX4-9" fmla="*/ 683568 w 683568"/>
              <a:gd name="connsiteY4-10" fmla="*/ 341784 h 864094"/>
              <a:gd name="connsiteX5-11" fmla="*/ 577183 w 683568"/>
              <a:gd name="connsiteY5-12" fmla="*/ 588642 h 864094"/>
              <a:gd name="connsiteX6-13" fmla="*/ 341597 w 683568"/>
              <a:gd name="connsiteY6-14" fmla="*/ 864094 h 864094"/>
              <a:gd name="connsiteX7-15" fmla="*/ 105111 w 683568"/>
              <a:gd name="connsiteY7-16" fmla="*/ 587591 h 864094"/>
              <a:gd name="connsiteX8-17" fmla="*/ 59857 w 683568"/>
              <a:gd name="connsiteY8-18" fmla="*/ 534679 h 864094"/>
              <a:gd name="connsiteX9-19" fmla="*/ 59306 w 683568"/>
              <a:gd name="connsiteY9-20" fmla="*/ 534035 h 864094"/>
              <a:gd name="connsiteX10-21" fmla="*/ 59325 w 683568"/>
              <a:gd name="connsiteY10-22" fmla="*/ 534035 h 864094"/>
              <a:gd name="connsiteX11-23" fmla="*/ 0 w 683568"/>
              <a:gd name="connsiteY11-24" fmla="*/ 341784 h 864094"/>
              <a:gd name="connsiteX12-25" fmla="*/ 341784 w 683568"/>
              <a:gd name="connsiteY12-26" fmla="*/ 0 h 864094"/>
              <a:gd name="connsiteX0-27" fmla="*/ 341784 w 683568"/>
              <a:gd name="connsiteY0-28" fmla="*/ 0 h 864094"/>
              <a:gd name="connsiteX1-29" fmla="*/ 683568 w 683568"/>
              <a:gd name="connsiteY1-30" fmla="*/ 341784 h 864094"/>
              <a:gd name="connsiteX2-31" fmla="*/ 577183 w 683568"/>
              <a:gd name="connsiteY2-32" fmla="*/ 588642 h 864094"/>
              <a:gd name="connsiteX3-33" fmla="*/ 341597 w 683568"/>
              <a:gd name="connsiteY3-34" fmla="*/ 864094 h 864094"/>
              <a:gd name="connsiteX4-35" fmla="*/ 105111 w 683568"/>
              <a:gd name="connsiteY4-36" fmla="*/ 587591 h 864094"/>
              <a:gd name="connsiteX5-37" fmla="*/ 59857 w 683568"/>
              <a:gd name="connsiteY5-38" fmla="*/ 534679 h 864094"/>
              <a:gd name="connsiteX6-39" fmla="*/ 59306 w 683568"/>
              <a:gd name="connsiteY6-40" fmla="*/ 534035 h 864094"/>
              <a:gd name="connsiteX7-41" fmla="*/ 59325 w 683568"/>
              <a:gd name="connsiteY7-42" fmla="*/ 534035 h 864094"/>
              <a:gd name="connsiteX8-43" fmla="*/ 0 w 683568"/>
              <a:gd name="connsiteY8-44" fmla="*/ 341784 h 864094"/>
              <a:gd name="connsiteX9-45" fmla="*/ 341784 w 683568"/>
              <a:gd name="connsiteY9-46" fmla="*/ 0 h 864094"/>
            </a:gdLst>
            <a:ahLst/>
            <a:cxnLst>
              <a:cxn ang="0">
                <a:pos x="connsiteX0-27" y="connsiteY0-28"/>
              </a:cxn>
              <a:cxn ang="0">
                <a:pos x="connsiteX1-29" y="connsiteY1-30"/>
              </a:cxn>
              <a:cxn ang="0">
                <a:pos x="connsiteX2-31" y="connsiteY2-32"/>
              </a:cxn>
              <a:cxn ang="0">
                <a:pos x="connsiteX3-33" y="connsiteY3-34"/>
              </a:cxn>
              <a:cxn ang="0">
                <a:pos x="connsiteX4-35" y="connsiteY4-36"/>
              </a:cxn>
              <a:cxn ang="0">
                <a:pos x="connsiteX5-37" y="connsiteY5-38"/>
              </a:cxn>
              <a:cxn ang="0">
                <a:pos x="connsiteX6-39" y="connsiteY6-40"/>
              </a:cxn>
              <a:cxn ang="0">
                <a:pos x="connsiteX7-41" y="connsiteY7-42"/>
              </a:cxn>
              <a:cxn ang="0">
                <a:pos x="connsiteX8-43" y="connsiteY8-44"/>
              </a:cxn>
              <a:cxn ang="0">
                <a:pos x="connsiteX9-45" y="connsiteY9-46"/>
              </a:cxn>
            </a:cxnLst>
            <a:rect l="l" t="t" r="r" b="b"/>
            <a:pathLst>
              <a:path w="683568" h="864094"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3B79CE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TextBox 61"/>
          <p:cNvSpPr txBox="1"/>
          <p:nvPr/>
        </p:nvSpPr>
        <p:spPr>
          <a:xfrm>
            <a:off x="8327089" y="1988840"/>
            <a:ext cx="150281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关于客户管理</a:t>
            </a:r>
            <a:r>
              <a: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Q&amp;A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62"/>
          <p:cNvSpPr txBox="1"/>
          <p:nvPr/>
        </p:nvSpPr>
        <p:spPr>
          <a:xfrm>
            <a:off x="5347770" y="1988840"/>
            <a:ext cx="1502810" cy="941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如何管理客户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6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6"/>
          <p:cNvSpPr txBox="1"/>
          <p:nvPr/>
        </p:nvSpPr>
        <p:spPr>
          <a:xfrm>
            <a:off x="1237476" y="1455939"/>
            <a:ext cx="423676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一、客户管理就是一种感觉</a:t>
            </a:r>
            <a:endParaRPr lang="zh-CN" altLang="zh-CN" sz="16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1626" y="3318029"/>
            <a:ext cx="5198758" cy="34116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1237476" y="2074837"/>
            <a:ext cx="3456000" cy="90576"/>
          </a:xfrm>
          <a:prstGeom prst="rect">
            <a:avLst/>
          </a:prstGeom>
          <a:solidFill>
            <a:srgbClr val="0066FF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98359" y="1689776"/>
            <a:ext cx="432896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经典繁仿黑" pitchFamily="49" charset="-122"/>
              </a:rPr>
              <a:t>如何管理客户</a:t>
            </a:r>
          </a:p>
        </p:txBody>
      </p:sp>
      <p:sp>
        <p:nvSpPr>
          <p:cNvPr id="14" name="内容占位符 2"/>
          <p:cNvSpPr txBox="1">
            <a:spLocks noChangeArrowheads="1"/>
          </p:cNvSpPr>
          <p:nvPr/>
        </p:nvSpPr>
        <p:spPr>
          <a:xfrm>
            <a:off x="929645" y="2366953"/>
            <a:ext cx="5992738" cy="3311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zh-CN" sz="2000" dirty="0">
                <a:latin typeface="微软雅黑" pitchFamily="34" charset="-122"/>
                <a:ea typeface="微软雅黑" pitchFamily="34" charset="-122"/>
              </a:rPr>
              <a:t>客户关系管理是在客户感觉层面上下功夫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spcBef>
                <a:spcPts val="1200"/>
              </a:spcBef>
              <a:buNone/>
            </a:pPr>
            <a:endParaRPr lang="zh-CN" sz="20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CN" sz="2000" dirty="0">
                <a:latin typeface="微软雅黑" pitchFamily="34" charset="-122"/>
                <a:ea typeface="微软雅黑" pitchFamily="34" charset="-122"/>
              </a:rPr>
              <a:t>客户关系管理的起点是研究消费者使用习惯；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CN" sz="2000" dirty="0">
                <a:latin typeface="微软雅黑" pitchFamily="34" charset="-122"/>
                <a:ea typeface="微软雅黑" pitchFamily="34" charset="-122"/>
              </a:rPr>
              <a:t>如果只是单纯卖客户资料，会伤害客户关系；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CN" sz="2000" dirty="0">
                <a:latin typeface="微软雅黑" pitchFamily="34" charset="-122"/>
                <a:ea typeface="微软雅黑" pitchFamily="34" charset="-122"/>
              </a:rPr>
              <a:t>不是把他们卖出去，而是帮助他们增值，通过研究他们的习惯，设计可以满足他所需的东西，帮他</a:t>
            </a:r>
            <a:r>
              <a:rPr lang="zh-CN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收获</a:t>
            </a:r>
            <a:r>
              <a:rPr lang="zh-CN" sz="2000" dirty="0">
                <a:latin typeface="微软雅黑" pitchFamily="34" charset="-122"/>
                <a:ea typeface="微软雅黑" pitchFamily="34" charset="-122"/>
              </a:rPr>
              <a:t>最大化，他会帮你</a:t>
            </a:r>
            <a:r>
              <a:rPr lang="zh-CN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效益</a:t>
            </a:r>
            <a:r>
              <a:rPr lang="zh-CN" sz="2000" dirty="0">
                <a:latin typeface="微软雅黑" pitchFamily="34" charset="-122"/>
                <a:ea typeface="微软雅黑" pitchFamily="34" charset="-122"/>
              </a:rPr>
              <a:t>最大化。</a:t>
            </a:r>
            <a:endParaRPr lang="zh-CN" sz="2000" dirty="0"/>
          </a:p>
        </p:txBody>
      </p:sp>
      <p:sp>
        <p:nvSpPr>
          <p:cNvPr id="15" name="内容占位符 2"/>
          <p:cNvSpPr txBox="1">
            <a:spLocks noChangeArrowheads="1"/>
          </p:cNvSpPr>
          <p:nvPr/>
        </p:nvSpPr>
        <p:spPr>
          <a:xfrm>
            <a:off x="6892498" y="2320779"/>
            <a:ext cx="7131050" cy="5837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你的客户关系升级了吗？</a:t>
            </a:r>
          </a:p>
        </p:txBody>
      </p:sp>
      <p:sp>
        <p:nvSpPr>
          <p:cNvPr id="16" name="矩形 6"/>
          <p:cNvSpPr>
            <a:spLocks noChangeArrowheads="1"/>
          </p:cNvSpPr>
          <p:nvPr/>
        </p:nvSpPr>
        <p:spPr bwMode="auto">
          <a:xfrm>
            <a:off x="1633091" y="980728"/>
            <a:ext cx="4846640" cy="43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500"/>
              </a:spcAft>
            </a:pPr>
            <a:r>
              <a:rPr lang="zh-CN" altLang="en-US" sz="2000" dirty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培养客户的忠诚度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187719" y="1002272"/>
            <a:ext cx="423514" cy="369332"/>
            <a:chOff x="6084263" y="2834720"/>
            <a:chExt cx="423514" cy="369332"/>
          </a:xfrm>
        </p:grpSpPr>
        <p:sp>
          <p:nvSpPr>
            <p:cNvPr id="18" name="椭圆 17"/>
            <p:cNvSpPr/>
            <p:nvPr/>
          </p:nvSpPr>
          <p:spPr bwMode="auto">
            <a:xfrm>
              <a:off x="6134020" y="2857386"/>
              <a:ext cx="324000" cy="324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10490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rgbClr val="0066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9" name="TextBox 47"/>
            <p:cNvSpPr txBox="1"/>
            <p:nvPr/>
          </p:nvSpPr>
          <p:spPr>
            <a:xfrm>
              <a:off x="6084263" y="2834720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04</a:t>
              </a:r>
              <a:endParaRPr lang="zh-CN" altLang="en-US" dirty="0">
                <a:solidFill>
                  <a:schemeClr val="bg1"/>
                </a:solidFill>
                <a:latin typeface="Impact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6"/>
          <p:cNvSpPr>
            <a:spLocks noChangeArrowheads="1"/>
          </p:cNvSpPr>
          <p:nvPr/>
        </p:nvSpPr>
        <p:spPr bwMode="auto">
          <a:xfrm>
            <a:off x="1633091" y="980728"/>
            <a:ext cx="4846640" cy="43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500"/>
              </a:spcAft>
            </a:pPr>
            <a:r>
              <a:rPr lang="zh-CN" altLang="en-US" sz="2000" dirty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定制属于客户的专属服务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184513" y="1002272"/>
            <a:ext cx="429926" cy="369332"/>
            <a:chOff x="6081057" y="2834720"/>
            <a:chExt cx="429926" cy="369332"/>
          </a:xfrm>
        </p:grpSpPr>
        <p:sp>
          <p:nvSpPr>
            <p:cNvPr id="29" name="椭圆 28"/>
            <p:cNvSpPr/>
            <p:nvPr/>
          </p:nvSpPr>
          <p:spPr bwMode="auto">
            <a:xfrm>
              <a:off x="6134020" y="2857386"/>
              <a:ext cx="324000" cy="324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10490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rgbClr val="0066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0" name="TextBox 47"/>
            <p:cNvSpPr txBox="1"/>
            <p:nvPr/>
          </p:nvSpPr>
          <p:spPr>
            <a:xfrm>
              <a:off x="6081057" y="2834720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03</a:t>
              </a:r>
              <a:endParaRPr lang="zh-CN" altLang="en-US" dirty="0">
                <a:solidFill>
                  <a:schemeClr val="bg1"/>
                </a:solidFill>
                <a:latin typeface="Impact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13" name="TextBox 6"/>
          <p:cNvSpPr txBox="1"/>
          <p:nvPr/>
        </p:nvSpPr>
        <p:spPr>
          <a:xfrm>
            <a:off x="1237476" y="1455939"/>
            <a:ext cx="4236769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二、客户经理要全“新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心”开始。</a:t>
            </a:r>
            <a:endParaRPr lang="zh-CN" altLang="zh-CN" sz="16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7274" y="3356993"/>
            <a:ext cx="5261076" cy="350100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1237476" y="2074837"/>
            <a:ext cx="3456000" cy="90576"/>
          </a:xfrm>
          <a:prstGeom prst="rect">
            <a:avLst/>
          </a:prstGeom>
          <a:solidFill>
            <a:srgbClr val="0066FF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98359" y="1689776"/>
            <a:ext cx="432896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经典繁仿黑" pitchFamily="49" charset="-122"/>
              </a:rPr>
              <a:t>如何管理客户</a:t>
            </a:r>
          </a:p>
        </p:txBody>
      </p:sp>
      <p:sp>
        <p:nvSpPr>
          <p:cNvPr id="12" name="内容占位符 2"/>
          <p:cNvSpPr txBox="1">
            <a:spLocks noChangeArrowheads="1"/>
          </p:cNvSpPr>
          <p:nvPr/>
        </p:nvSpPr>
        <p:spPr>
          <a:xfrm>
            <a:off x="914598" y="2366953"/>
            <a:ext cx="6022675" cy="12455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）工作：解决问题，创造价值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）工具：互联网，资源和策划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）前提：</a:t>
            </a:r>
            <a:r>
              <a:rPr lang="zh-CN" altLang="en-US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用心；心到了哪里，力量才能跟到哪里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）流程：客户档案—客户细分—客户关怀—动态数据库</a:t>
            </a:r>
          </a:p>
        </p:txBody>
      </p:sp>
      <p:sp>
        <p:nvSpPr>
          <p:cNvPr id="16" name="内容占位符 2"/>
          <p:cNvSpPr txBox="1">
            <a:spLocks noChangeArrowheads="1"/>
          </p:cNvSpPr>
          <p:nvPr/>
        </p:nvSpPr>
        <p:spPr>
          <a:xfrm>
            <a:off x="914598" y="3573016"/>
            <a:ext cx="6206533" cy="24358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）目的：促使客户忠诚，提升企业效益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）关键词：培养习惯，制造依赖，参与，情感帐户，转移成本，终身客户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）标准：“我的”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）方法：</a:t>
            </a:r>
            <a:r>
              <a:rPr lang="zh-CN" altLang="en-US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晃，直至习惯形成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）日常工作：</a:t>
            </a:r>
            <a:r>
              <a:rPr lang="zh-CN" altLang="en-US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建立情感帐户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）起点：</a:t>
            </a:r>
            <a:r>
              <a:rPr lang="zh-CN" altLang="en-US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档案完善并有差异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；档案一小步，关系一大步</a:t>
            </a:r>
            <a:endParaRPr lang="zh-CN" altLang="en-US" sz="1800" dirty="0"/>
          </a:p>
        </p:txBody>
      </p:sp>
      <p:sp>
        <p:nvSpPr>
          <p:cNvPr id="2" name="矩形 1"/>
          <p:cNvSpPr/>
          <p:nvPr/>
        </p:nvSpPr>
        <p:spPr>
          <a:xfrm>
            <a:off x="6444404" y="1968025"/>
            <a:ext cx="5538696" cy="95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用心；心到了哪里，</a:t>
            </a:r>
            <a:endParaRPr lang="en-US" altLang="zh-CN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          力量才能跟到哪里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2" grpId="0"/>
      <p:bldP spid="16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6"/>
          <p:cNvSpPr>
            <a:spLocks noChangeArrowheads="1"/>
          </p:cNvSpPr>
          <p:nvPr/>
        </p:nvSpPr>
        <p:spPr bwMode="auto">
          <a:xfrm>
            <a:off x="1633091" y="980728"/>
            <a:ext cx="4846640" cy="43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500"/>
              </a:spcAft>
            </a:pPr>
            <a:r>
              <a:rPr lang="zh-CN" altLang="en-US" sz="2000" dirty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持续稳定提升忠诚度的</a:t>
            </a:r>
            <a:r>
              <a:rPr lang="en-US" altLang="zh-CN" sz="2000" dirty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10</a:t>
            </a:r>
            <a:r>
              <a:rPr lang="zh-CN" altLang="en-US" sz="2000" dirty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把金钥匙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182910" y="1002272"/>
            <a:ext cx="433132" cy="369332"/>
            <a:chOff x="6079454" y="2834720"/>
            <a:chExt cx="433132" cy="369332"/>
          </a:xfrm>
        </p:grpSpPr>
        <p:sp>
          <p:nvSpPr>
            <p:cNvPr id="29" name="椭圆 28"/>
            <p:cNvSpPr/>
            <p:nvPr/>
          </p:nvSpPr>
          <p:spPr bwMode="auto">
            <a:xfrm>
              <a:off x="6134020" y="2857386"/>
              <a:ext cx="324000" cy="324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10490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rgbClr val="0066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0" name="TextBox 47"/>
            <p:cNvSpPr txBox="1"/>
            <p:nvPr/>
          </p:nvSpPr>
          <p:spPr>
            <a:xfrm>
              <a:off x="6079454" y="2834720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06</a:t>
              </a:r>
              <a:endParaRPr lang="zh-CN" altLang="en-US" dirty="0">
                <a:solidFill>
                  <a:schemeClr val="bg1"/>
                </a:solidFill>
                <a:latin typeface="Impact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786" y="1988840"/>
            <a:ext cx="4910126" cy="4857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298359" y="1689776"/>
            <a:ext cx="432896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经典繁仿黑" pitchFamily="49" charset="-122"/>
              </a:rPr>
              <a:t>如何管理客户</a:t>
            </a:r>
          </a:p>
        </p:txBody>
      </p:sp>
      <p:sp>
        <p:nvSpPr>
          <p:cNvPr id="9" name="内容占位符 2"/>
          <p:cNvSpPr txBox="1">
            <a:spLocks noChangeArrowheads="1"/>
          </p:cNvSpPr>
          <p:nvPr/>
        </p:nvSpPr>
        <p:spPr>
          <a:xfrm>
            <a:off x="1237476" y="1916832"/>
            <a:ext cx="7131050" cy="38877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zh-CN" altLang="en-US" sz="2200" b="1" dirty="0">
                <a:solidFill>
                  <a:srgbClr val="3B79CE"/>
                </a:solidFill>
                <a:latin typeface="微软雅黑" pitchFamily="34" charset="-122"/>
                <a:ea typeface="微软雅黑" pitchFamily="34" charset="-122"/>
              </a:rPr>
              <a:t>感觉舒服：做更多与销售无关的事情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zh-CN" altLang="en-US" sz="2200" b="1" dirty="0">
                <a:solidFill>
                  <a:srgbClr val="3B79CE"/>
                </a:solidFill>
                <a:latin typeface="微软雅黑" pitchFamily="34" charset="-122"/>
                <a:ea typeface="微软雅黑" pitchFamily="34" charset="-122"/>
              </a:rPr>
              <a:t>你最专业：精通双方知识，服务及时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zh-CN" altLang="en-US" sz="2200" b="1" dirty="0">
                <a:solidFill>
                  <a:srgbClr val="3B79CE"/>
                </a:solidFill>
                <a:latin typeface="微软雅黑" pitchFamily="34" charset="-122"/>
                <a:ea typeface="微软雅黑" pitchFamily="34" charset="-122"/>
              </a:rPr>
              <a:t>共同语言：相似爱好，相似经历，相似感受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zh-CN" altLang="en-US" sz="2200" b="1" dirty="0">
                <a:solidFill>
                  <a:srgbClr val="3B79CE"/>
                </a:solidFill>
                <a:latin typeface="微软雅黑" pitchFamily="34" charset="-122"/>
                <a:ea typeface="微软雅黑" pitchFamily="34" charset="-122"/>
              </a:rPr>
              <a:t>兄弟姐妹：你为他着想，他能感觉到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zh-CN" altLang="en-US" sz="2200" b="1" dirty="0">
                <a:solidFill>
                  <a:srgbClr val="3B79CE"/>
                </a:solidFill>
                <a:latin typeface="微软雅黑" pitchFamily="34" charset="-122"/>
                <a:ea typeface="微软雅黑" pitchFamily="34" charset="-122"/>
              </a:rPr>
              <a:t>建立信任：适当拒绝购买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zh-CN" altLang="en-US" sz="2200" b="1" dirty="0">
                <a:solidFill>
                  <a:srgbClr val="3B79CE"/>
                </a:solidFill>
                <a:latin typeface="微软雅黑" pitchFamily="34" charset="-122"/>
                <a:ea typeface="微软雅黑" pitchFamily="34" charset="-122"/>
              </a:rPr>
              <a:t>关键时刻：帮过他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zh-CN" altLang="en-US" sz="2200" b="1" dirty="0">
                <a:solidFill>
                  <a:srgbClr val="3B79CE"/>
                </a:solidFill>
                <a:latin typeface="微软雅黑" pitchFamily="34" charset="-122"/>
                <a:ea typeface="微软雅黑" pitchFamily="34" charset="-122"/>
              </a:rPr>
              <a:t>不停地晃：</a:t>
            </a:r>
            <a:r>
              <a:rPr lang="en-US" altLang="zh-CN" sz="2200" b="1" dirty="0">
                <a:solidFill>
                  <a:srgbClr val="3B79CE"/>
                </a:solidFill>
                <a:latin typeface="微软雅黑" pitchFamily="34" charset="-122"/>
                <a:ea typeface="微软雅黑" pitchFamily="34" charset="-122"/>
              </a:rPr>
              <a:t>611</a:t>
            </a:r>
            <a:r>
              <a:rPr lang="zh-CN" altLang="en-US" sz="2200" b="1" dirty="0">
                <a:solidFill>
                  <a:srgbClr val="3B79CE"/>
                </a:solidFill>
                <a:latin typeface="微软雅黑" pitchFamily="34" charset="-122"/>
                <a:ea typeface="微软雅黑" pitchFamily="34" charset="-122"/>
              </a:rPr>
              <a:t>工程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zh-CN" altLang="en-US" sz="2200" b="1" dirty="0">
                <a:solidFill>
                  <a:srgbClr val="3B79CE"/>
                </a:solidFill>
                <a:latin typeface="微软雅黑" pitchFamily="34" charset="-122"/>
                <a:ea typeface="微软雅黑" pitchFamily="34" charset="-122"/>
              </a:rPr>
              <a:t>忠诚计划：积分制、论坛、俱乐部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zh-CN" altLang="en-US" sz="2200" b="1" dirty="0">
                <a:solidFill>
                  <a:srgbClr val="3B79CE"/>
                </a:solidFill>
                <a:latin typeface="微软雅黑" pitchFamily="34" charset="-122"/>
                <a:ea typeface="微软雅黑" pitchFamily="34" charset="-122"/>
              </a:rPr>
              <a:t>商业价值：私人顾问兼战略伙伴关系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zh-CN" altLang="en-US" sz="2200" b="1" dirty="0">
                <a:solidFill>
                  <a:srgbClr val="3B79CE"/>
                </a:solidFill>
                <a:latin typeface="微软雅黑" pitchFamily="34" charset="-122"/>
                <a:ea typeface="微软雅黑" pitchFamily="34" charset="-122"/>
              </a:rPr>
              <a:t>持久稳定：三年不换人</a:t>
            </a:r>
            <a:endParaRPr lang="zh-CN" altLang="en-US" b="1" dirty="0">
              <a:solidFill>
                <a:srgbClr val="3B79C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14"/>
          <p:cNvSpPr/>
          <p:nvPr/>
        </p:nvSpPr>
        <p:spPr bwMode="auto">
          <a:xfrm>
            <a:off x="2151734" y="1439591"/>
            <a:ext cx="1936242" cy="2475449"/>
          </a:xfrm>
          <a:custGeom>
            <a:avLst/>
            <a:gdLst>
              <a:gd name="connsiteX0" fmla="*/ 341785 w 683568"/>
              <a:gd name="connsiteY0" fmla="*/ 75471 h 864094"/>
              <a:gd name="connsiteX1" fmla="*/ 117720 w 683568"/>
              <a:gd name="connsiteY1" fmla="*/ 299536 h 864094"/>
              <a:gd name="connsiteX2" fmla="*/ 341785 w 683568"/>
              <a:gd name="connsiteY2" fmla="*/ 523601 h 864094"/>
              <a:gd name="connsiteX3" fmla="*/ 341785 w 683568"/>
              <a:gd name="connsiteY3" fmla="*/ 75471 h 864094"/>
              <a:gd name="connsiteX4" fmla="*/ 341784 w 683568"/>
              <a:gd name="connsiteY4" fmla="*/ 0 h 864094"/>
              <a:gd name="connsiteX5" fmla="*/ 683568 w 683568"/>
              <a:gd name="connsiteY5" fmla="*/ 341784 h 864094"/>
              <a:gd name="connsiteX6" fmla="*/ 577183 w 683568"/>
              <a:gd name="connsiteY6" fmla="*/ 588642 h 864094"/>
              <a:gd name="connsiteX7" fmla="*/ 341597 w 683568"/>
              <a:gd name="connsiteY7" fmla="*/ 864094 h 864094"/>
              <a:gd name="connsiteX8" fmla="*/ 105111 w 683568"/>
              <a:gd name="connsiteY8" fmla="*/ 587591 h 864094"/>
              <a:gd name="connsiteX9" fmla="*/ 59857 w 683568"/>
              <a:gd name="connsiteY9" fmla="*/ 534679 h 864094"/>
              <a:gd name="connsiteX10" fmla="*/ 59306 w 683568"/>
              <a:gd name="connsiteY10" fmla="*/ 534035 h 864094"/>
              <a:gd name="connsiteX11" fmla="*/ 59325 w 683568"/>
              <a:gd name="connsiteY11" fmla="*/ 534035 h 864094"/>
              <a:gd name="connsiteX12" fmla="*/ 0 w 683568"/>
              <a:gd name="connsiteY12" fmla="*/ 341784 h 864094"/>
              <a:gd name="connsiteX13" fmla="*/ 341784 w 683568"/>
              <a:gd name="connsiteY13" fmla="*/ 0 h 864094"/>
              <a:gd name="connsiteX0-1" fmla="*/ 341785 w 683568"/>
              <a:gd name="connsiteY0-2" fmla="*/ 523601 h 864094"/>
              <a:gd name="connsiteX1-3" fmla="*/ 117720 w 683568"/>
              <a:gd name="connsiteY1-4" fmla="*/ 299536 h 864094"/>
              <a:gd name="connsiteX2-5" fmla="*/ 341785 w 683568"/>
              <a:gd name="connsiteY2-6" fmla="*/ 523601 h 864094"/>
              <a:gd name="connsiteX3-7" fmla="*/ 341784 w 683568"/>
              <a:gd name="connsiteY3-8" fmla="*/ 0 h 864094"/>
              <a:gd name="connsiteX4-9" fmla="*/ 683568 w 683568"/>
              <a:gd name="connsiteY4-10" fmla="*/ 341784 h 864094"/>
              <a:gd name="connsiteX5-11" fmla="*/ 577183 w 683568"/>
              <a:gd name="connsiteY5-12" fmla="*/ 588642 h 864094"/>
              <a:gd name="connsiteX6-13" fmla="*/ 341597 w 683568"/>
              <a:gd name="connsiteY6-14" fmla="*/ 864094 h 864094"/>
              <a:gd name="connsiteX7-15" fmla="*/ 105111 w 683568"/>
              <a:gd name="connsiteY7-16" fmla="*/ 587591 h 864094"/>
              <a:gd name="connsiteX8-17" fmla="*/ 59857 w 683568"/>
              <a:gd name="connsiteY8-18" fmla="*/ 534679 h 864094"/>
              <a:gd name="connsiteX9-19" fmla="*/ 59306 w 683568"/>
              <a:gd name="connsiteY9-20" fmla="*/ 534035 h 864094"/>
              <a:gd name="connsiteX10-21" fmla="*/ 59325 w 683568"/>
              <a:gd name="connsiteY10-22" fmla="*/ 534035 h 864094"/>
              <a:gd name="connsiteX11-23" fmla="*/ 0 w 683568"/>
              <a:gd name="connsiteY11-24" fmla="*/ 341784 h 864094"/>
              <a:gd name="connsiteX12-25" fmla="*/ 341784 w 683568"/>
              <a:gd name="connsiteY12-26" fmla="*/ 0 h 864094"/>
              <a:gd name="connsiteX0-27" fmla="*/ 341784 w 683568"/>
              <a:gd name="connsiteY0-28" fmla="*/ 0 h 864094"/>
              <a:gd name="connsiteX1-29" fmla="*/ 683568 w 683568"/>
              <a:gd name="connsiteY1-30" fmla="*/ 341784 h 864094"/>
              <a:gd name="connsiteX2-31" fmla="*/ 577183 w 683568"/>
              <a:gd name="connsiteY2-32" fmla="*/ 588642 h 864094"/>
              <a:gd name="connsiteX3-33" fmla="*/ 341597 w 683568"/>
              <a:gd name="connsiteY3-34" fmla="*/ 864094 h 864094"/>
              <a:gd name="connsiteX4-35" fmla="*/ 105111 w 683568"/>
              <a:gd name="connsiteY4-36" fmla="*/ 587591 h 864094"/>
              <a:gd name="connsiteX5-37" fmla="*/ 59857 w 683568"/>
              <a:gd name="connsiteY5-38" fmla="*/ 534679 h 864094"/>
              <a:gd name="connsiteX6-39" fmla="*/ 59306 w 683568"/>
              <a:gd name="connsiteY6-40" fmla="*/ 534035 h 864094"/>
              <a:gd name="connsiteX7-41" fmla="*/ 59325 w 683568"/>
              <a:gd name="connsiteY7-42" fmla="*/ 534035 h 864094"/>
              <a:gd name="connsiteX8-43" fmla="*/ 0 w 683568"/>
              <a:gd name="connsiteY8-44" fmla="*/ 341784 h 864094"/>
              <a:gd name="connsiteX9-45" fmla="*/ 341784 w 683568"/>
              <a:gd name="connsiteY9-46" fmla="*/ 0 h 864094"/>
            </a:gdLst>
            <a:ahLst/>
            <a:cxnLst>
              <a:cxn ang="0">
                <a:pos x="connsiteX0-27" y="connsiteY0-28"/>
              </a:cxn>
              <a:cxn ang="0">
                <a:pos x="connsiteX1-29" y="connsiteY1-30"/>
              </a:cxn>
              <a:cxn ang="0">
                <a:pos x="connsiteX2-31" y="connsiteY2-32"/>
              </a:cxn>
              <a:cxn ang="0">
                <a:pos x="connsiteX3-33" y="connsiteY3-34"/>
              </a:cxn>
              <a:cxn ang="0">
                <a:pos x="connsiteX4-35" y="connsiteY4-36"/>
              </a:cxn>
              <a:cxn ang="0">
                <a:pos x="connsiteX5-37" y="connsiteY5-38"/>
              </a:cxn>
              <a:cxn ang="0">
                <a:pos x="connsiteX6-39" y="connsiteY6-40"/>
              </a:cxn>
              <a:cxn ang="0">
                <a:pos x="connsiteX7-41" y="connsiteY7-42"/>
              </a:cxn>
              <a:cxn ang="0">
                <a:pos x="connsiteX8-43" y="connsiteY8-44"/>
              </a:cxn>
              <a:cxn ang="0">
                <a:pos x="connsiteX9-45" y="connsiteY9-46"/>
              </a:cxn>
            </a:cxnLst>
            <a:rect l="l" t="t" r="r" b="b"/>
            <a:pathLst>
              <a:path w="683568" h="864094"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4"/>
          <p:cNvSpPr/>
          <p:nvPr/>
        </p:nvSpPr>
        <p:spPr bwMode="auto">
          <a:xfrm>
            <a:off x="5131053" y="1439591"/>
            <a:ext cx="1936242" cy="2475449"/>
          </a:xfrm>
          <a:custGeom>
            <a:avLst/>
            <a:gdLst>
              <a:gd name="connsiteX0" fmla="*/ 341785 w 683568"/>
              <a:gd name="connsiteY0" fmla="*/ 75471 h 864094"/>
              <a:gd name="connsiteX1" fmla="*/ 117720 w 683568"/>
              <a:gd name="connsiteY1" fmla="*/ 299536 h 864094"/>
              <a:gd name="connsiteX2" fmla="*/ 341785 w 683568"/>
              <a:gd name="connsiteY2" fmla="*/ 523601 h 864094"/>
              <a:gd name="connsiteX3" fmla="*/ 341785 w 683568"/>
              <a:gd name="connsiteY3" fmla="*/ 75471 h 864094"/>
              <a:gd name="connsiteX4" fmla="*/ 341784 w 683568"/>
              <a:gd name="connsiteY4" fmla="*/ 0 h 864094"/>
              <a:gd name="connsiteX5" fmla="*/ 683568 w 683568"/>
              <a:gd name="connsiteY5" fmla="*/ 341784 h 864094"/>
              <a:gd name="connsiteX6" fmla="*/ 577183 w 683568"/>
              <a:gd name="connsiteY6" fmla="*/ 588642 h 864094"/>
              <a:gd name="connsiteX7" fmla="*/ 341597 w 683568"/>
              <a:gd name="connsiteY7" fmla="*/ 864094 h 864094"/>
              <a:gd name="connsiteX8" fmla="*/ 105111 w 683568"/>
              <a:gd name="connsiteY8" fmla="*/ 587591 h 864094"/>
              <a:gd name="connsiteX9" fmla="*/ 59857 w 683568"/>
              <a:gd name="connsiteY9" fmla="*/ 534679 h 864094"/>
              <a:gd name="connsiteX10" fmla="*/ 59306 w 683568"/>
              <a:gd name="connsiteY10" fmla="*/ 534035 h 864094"/>
              <a:gd name="connsiteX11" fmla="*/ 59325 w 683568"/>
              <a:gd name="connsiteY11" fmla="*/ 534035 h 864094"/>
              <a:gd name="connsiteX12" fmla="*/ 0 w 683568"/>
              <a:gd name="connsiteY12" fmla="*/ 341784 h 864094"/>
              <a:gd name="connsiteX13" fmla="*/ 341784 w 683568"/>
              <a:gd name="connsiteY13" fmla="*/ 0 h 864094"/>
              <a:gd name="connsiteX0-1" fmla="*/ 341785 w 683568"/>
              <a:gd name="connsiteY0-2" fmla="*/ 523601 h 864094"/>
              <a:gd name="connsiteX1-3" fmla="*/ 117720 w 683568"/>
              <a:gd name="connsiteY1-4" fmla="*/ 299536 h 864094"/>
              <a:gd name="connsiteX2-5" fmla="*/ 341785 w 683568"/>
              <a:gd name="connsiteY2-6" fmla="*/ 523601 h 864094"/>
              <a:gd name="connsiteX3-7" fmla="*/ 341784 w 683568"/>
              <a:gd name="connsiteY3-8" fmla="*/ 0 h 864094"/>
              <a:gd name="connsiteX4-9" fmla="*/ 683568 w 683568"/>
              <a:gd name="connsiteY4-10" fmla="*/ 341784 h 864094"/>
              <a:gd name="connsiteX5-11" fmla="*/ 577183 w 683568"/>
              <a:gd name="connsiteY5-12" fmla="*/ 588642 h 864094"/>
              <a:gd name="connsiteX6-13" fmla="*/ 341597 w 683568"/>
              <a:gd name="connsiteY6-14" fmla="*/ 864094 h 864094"/>
              <a:gd name="connsiteX7-15" fmla="*/ 105111 w 683568"/>
              <a:gd name="connsiteY7-16" fmla="*/ 587591 h 864094"/>
              <a:gd name="connsiteX8-17" fmla="*/ 59857 w 683568"/>
              <a:gd name="connsiteY8-18" fmla="*/ 534679 h 864094"/>
              <a:gd name="connsiteX9-19" fmla="*/ 59306 w 683568"/>
              <a:gd name="connsiteY9-20" fmla="*/ 534035 h 864094"/>
              <a:gd name="connsiteX10-21" fmla="*/ 59325 w 683568"/>
              <a:gd name="connsiteY10-22" fmla="*/ 534035 h 864094"/>
              <a:gd name="connsiteX11-23" fmla="*/ 0 w 683568"/>
              <a:gd name="connsiteY11-24" fmla="*/ 341784 h 864094"/>
              <a:gd name="connsiteX12-25" fmla="*/ 341784 w 683568"/>
              <a:gd name="connsiteY12-26" fmla="*/ 0 h 864094"/>
              <a:gd name="connsiteX0-27" fmla="*/ 341784 w 683568"/>
              <a:gd name="connsiteY0-28" fmla="*/ 0 h 864094"/>
              <a:gd name="connsiteX1-29" fmla="*/ 683568 w 683568"/>
              <a:gd name="connsiteY1-30" fmla="*/ 341784 h 864094"/>
              <a:gd name="connsiteX2-31" fmla="*/ 577183 w 683568"/>
              <a:gd name="connsiteY2-32" fmla="*/ 588642 h 864094"/>
              <a:gd name="connsiteX3-33" fmla="*/ 341597 w 683568"/>
              <a:gd name="connsiteY3-34" fmla="*/ 864094 h 864094"/>
              <a:gd name="connsiteX4-35" fmla="*/ 105111 w 683568"/>
              <a:gd name="connsiteY4-36" fmla="*/ 587591 h 864094"/>
              <a:gd name="connsiteX5-37" fmla="*/ 59857 w 683568"/>
              <a:gd name="connsiteY5-38" fmla="*/ 534679 h 864094"/>
              <a:gd name="connsiteX6-39" fmla="*/ 59306 w 683568"/>
              <a:gd name="connsiteY6-40" fmla="*/ 534035 h 864094"/>
              <a:gd name="connsiteX7-41" fmla="*/ 59325 w 683568"/>
              <a:gd name="connsiteY7-42" fmla="*/ 534035 h 864094"/>
              <a:gd name="connsiteX8-43" fmla="*/ 0 w 683568"/>
              <a:gd name="connsiteY8-44" fmla="*/ 341784 h 864094"/>
              <a:gd name="connsiteX9-45" fmla="*/ 341784 w 683568"/>
              <a:gd name="connsiteY9-46" fmla="*/ 0 h 864094"/>
            </a:gdLst>
            <a:ahLst/>
            <a:cxnLst>
              <a:cxn ang="0">
                <a:pos x="connsiteX0-27" y="connsiteY0-28"/>
              </a:cxn>
              <a:cxn ang="0">
                <a:pos x="connsiteX1-29" y="connsiteY1-30"/>
              </a:cxn>
              <a:cxn ang="0">
                <a:pos x="connsiteX2-31" y="connsiteY2-32"/>
              </a:cxn>
              <a:cxn ang="0">
                <a:pos x="connsiteX3-33" y="connsiteY3-34"/>
              </a:cxn>
              <a:cxn ang="0">
                <a:pos x="connsiteX4-35" y="connsiteY4-36"/>
              </a:cxn>
              <a:cxn ang="0">
                <a:pos x="connsiteX5-37" y="connsiteY5-38"/>
              </a:cxn>
              <a:cxn ang="0">
                <a:pos x="connsiteX6-39" y="connsiteY6-40"/>
              </a:cxn>
              <a:cxn ang="0">
                <a:pos x="connsiteX7-41" y="connsiteY7-42"/>
              </a:cxn>
              <a:cxn ang="0">
                <a:pos x="connsiteX8-43" y="connsiteY8-44"/>
              </a:cxn>
              <a:cxn ang="0">
                <a:pos x="connsiteX9-45" y="connsiteY9-46"/>
              </a:cxn>
            </a:cxnLst>
            <a:rect l="l" t="t" r="r" b="b"/>
            <a:pathLst>
              <a:path w="683568" h="864094"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4"/>
          <p:cNvSpPr/>
          <p:nvPr/>
        </p:nvSpPr>
        <p:spPr bwMode="auto">
          <a:xfrm>
            <a:off x="8110373" y="1439591"/>
            <a:ext cx="1936242" cy="2475449"/>
          </a:xfrm>
          <a:custGeom>
            <a:avLst/>
            <a:gdLst>
              <a:gd name="connsiteX0" fmla="*/ 341785 w 683568"/>
              <a:gd name="connsiteY0" fmla="*/ 75471 h 864094"/>
              <a:gd name="connsiteX1" fmla="*/ 117720 w 683568"/>
              <a:gd name="connsiteY1" fmla="*/ 299536 h 864094"/>
              <a:gd name="connsiteX2" fmla="*/ 341785 w 683568"/>
              <a:gd name="connsiteY2" fmla="*/ 523601 h 864094"/>
              <a:gd name="connsiteX3" fmla="*/ 341785 w 683568"/>
              <a:gd name="connsiteY3" fmla="*/ 75471 h 864094"/>
              <a:gd name="connsiteX4" fmla="*/ 341784 w 683568"/>
              <a:gd name="connsiteY4" fmla="*/ 0 h 864094"/>
              <a:gd name="connsiteX5" fmla="*/ 683568 w 683568"/>
              <a:gd name="connsiteY5" fmla="*/ 341784 h 864094"/>
              <a:gd name="connsiteX6" fmla="*/ 577183 w 683568"/>
              <a:gd name="connsiteY6" fmla="*/ 588642 h 864094"/>
              <a:gd name="connsiteX7" fmla="*/ 341597 w 683568"/>
              <a:gd name="connsiteY7" fmla="*/ 864094 h 864094"/>
              <a:gd name="connsiteX8" fmla="*/ 105111 w 683568"/>
              <a:gd name="connsiteY8" fmla="*/ 587591 h 864094"/>
              <a:gd name="connsiteX9" fmla="*/ 59857 w 683568"/>
              <a:gd name="connsiteY9" fmla="*/ 534679 h 864094"/>
              <a:gd name="connsiteX10" fmla="*/ 59306 w 683568"/>
              <a:gd name="connsiteY10" fmla="*/ 534035 h 864094"/>
              <a:gd name="connsiteX11" fmla="*/ 59325 w 683568"/>
              <a:gd name="connsiteY11" fmla="*/ 534035 h 864094"/>
              <a:gd name="connsiteX12" fmla="*/ 0 w 683568"/>
              <a:gd name="connsiteY12" fmla="*/ 341784 h 864094"/>
              <a:gd name="connsiteX13" fmla="*/ 341784 w 683568"/>
              <a:gd name="connsiteY13" fmla="*/ 0 h 864094"/>
              <a:gd name="connsiteX0-1" fmla="*/ 341785 w 683568"/>
              <a:gd name="connsiteY0-2" fmla="*/ 523601 h 864094"/>
              <a:gd name="connsiteX1-3" fmla="*/ 117720 w 683568"/>
              <a:gd name="connsiteY1-4" fmla="*/ 299536 h 864094"/>
              <a:gd name="connsiteX2-5" fmla="*/ 341785 w 683568"/>
              <a:gd name="connsiteY2-6" fmla="*/ 523601 h 864094"/>
              <a:gd name="connsiteX3-7" fmla="*/ 341784 w 683568"/>
              <a:gd name="connsiteY3-8" fmla="*/ 0 h 864094"/>
              <a:gd name="connsiteX4-9" fmla="*/ 683568 w 683568"/>
              <a:gd name="connsiteY4-10" fmla="*/ 341784 h 864094"/>
              <a:gd name="connsiteX5-11" fmla="*/ 577183 w 683568"/>
              <a:gd name="connsiteY5-12" fmla="*/ 588642 h 864094"/>
              <a:gd name="connsiteX6-13" fmla="*/ 341597 w 683568"/>
              <a:gd name="connsiteY6-14" fmla="*/ 864094 h 864094"/>
              <a:gd name="connsiteX7-15" fmla="*/ 105111 w 683568"/>
              <a:gd name="connsiteY7-16" fmla="*/ 587591 h 864094"/>
              <a:gd name="connsiteX8-17" fmla="*/ 59857 w 683568"/>
              <a:gd name="connsiteY8-18" fmla="*/ 534679 h 864094"/>
              <a:gd name="connsiteX9-19" fmla="*/ 59306 w 683568"/>
              <a:gd name="connsiteY9-20" fmla="*/ 534035 h 864094"/>
              <a:gd name="connsiteX10-21" fmla="*/ 59325 w 683568"/>
              <a:gd name="connsiteY10-22" fmla="*/ 534035 h 864094"/>
              <a:gd name="connsiteX11-23" fmla="*/ 0 w 683568"/>
              <a:gd name="connsiteY11-24" fmla="*/ 341784 h 864094"/>
              <a:gd name="connsiteX12-25" fmla="*/ 341784 w 683568"/>
              <a:gd name="connsiteY12-26" fmla="*/ 0 h 864094"/>
              <a:gd name="connsiteX0-27" fmla="*/ 341784 w 683568"/>
              <a:gd name="connsiteY0-28" fmla="*/ 0 h 864094"/>
              <a:gd name="connsiteX1-29" fmla="*/ 683568 w 683568"/>
              <a:gd name="connsiteY1-30" fmla="*/ 341784 h 864094"/>
              <a:gd name="connsiteX2-31" fmla="*/ 577183 w 683568"/>
              <a:gd name="connsiteY2-32" fmla="*/ 588642 h 864094"/>
              <a:gd name="connsiteX3-33" fmla="*/ 341597 w 683568"/>
              <a:gd name="connsiteY3-34" fmla="*/ 864094 h 864094"/>
              <a:gd name="connsiteX4-35" fmla="*/ 105111 w 683568"/>
              <a:gd name="connsiteY4-36" fmla="*/ 587591 h 864094"/>
              <a:gd name="connsiteX5-37" fmla="*/ 59857 w 683568"/>
              <a:gd name="connsiteY5-38" fmla="*/ 534679 h 864094"/>
              <a:gd name="connsiteX6-39" fmla="*/ 59306 w 683568"/>
              <a:gd name="connsiteY6-40" fmla="*/ 534035 h 864094"/>
              <a:gd name="connsiteX7-41" fmla="*/ 59325 w 683568"/>
              <a:gd name="connsiteY7-42" fmla="*/ 534035 h 864094"/>
              <a:gd name="connsiteX8-43" fmla="*/ 0 w 683568"/>
              <a:gd name="connsiteY8-44" fmla="*/ 341784 h 864094"/>
              <a:gd name="connsiteX9-45" fmla="*/ 341784 w 683568"/>
              <a:gd name="connsiteY9-46" fmla="*/ 0 h 864094"/>
            </a:gdLst>
            <a:ahLst/>
            <a:cxnLst>
              <a:cxn ang="0">
                <a:pos x="connsiteX0-27" y="connsiteY0-28"/>
              </a:cxn>
              <a:cxn ang="0">
                <a:pos x="connsiteX1-29" y="connsiteY1-30"/>
              </a:cxn>
              <a:cxn ang="0">
                <a:pos x="connsiteX2-31" y="connsiteY2-32"/>
              </a:cxn>
              <a:cxn ang="0">
                <a:pos x="connsiteX3-33" y="connsiteY3-34"/>
              </a:cxn>
              <a:cxn ang="0">
                <a:pos x="connsiteX4-35" y="connsiteY4-36"/>
              </a:cxn>
              <a:cxn ang="0">
                <a:pos x="connsiteX5-37" y="connsiteY5-38"/>
              </a:cxn>
              <a:cxn ang="0">
                <a:pos x="connsiteX6-39" y="connsiteY6-40"/>
              </a:cxn>
              <a:cxn ang="0">
                <a:pos x="connsiteX7-41" y="connsiteY7-42"/>
              </a:cxn>
              <a:cxn ang="0">
                <a:pos x="connsiteX8-43" y="connsiteY8-44"/>
              </a:cxn>
              <a:cxn ang="0">
                <a:pos x="connsiteX9-45" y="connsiteY9-46"/>
              </a:cxn>
            </a:cxnLst>
            <a:rect l="l" t="t" r="r" b="b"/>
            <a:pathLst>
              <a:path w="683568" h="864094"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3B79CE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TextBox 55"/>
          <p:cNvSpPr txBox="1"/>
          <p:nvPr/>
        </p:nvSpPr>
        <p:spPr>
          <a:xfrm>
            <a:off x="2368450" y="1988840"/>
            <a:ext cx="150281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客户关系是什么？</a:t>
            </a:r>
          </a:p>
        </p:txBody>
      </p:sp>
      <p:sp>
        <p:nvSpPr>
          <p:cNvPr id="15" name="TextBox 61"/>
          <p:cNvSpPr txBox="1"/>
          <p:nvPr/>
        </p:nvSpPr>
        <p:spPr>
          <a:xfrm>
            <a:off x="8327089" y="1988840"/>
            <a:ext cx="150281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关于客户管理</a:t>
            </a:r>
            <a:r>
              <a: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Q&amp;A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62"/>
          <p:cNvSpPr txBox="1"/>
          <p:nvPr/>
        </p:nvSpPr>
        <p:spPr>
          <a:xfrm>
            <a:off x="5347770" y="1988840"/>
            <a:ext cx="1502810" cy="941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如何管理客户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986607" y="980728"/>
            <a:ext cx="7128792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"/>
          <p:cNvSpPr txBox="1">
            <a:spLocks noChangeArrowheads="1"/>
          </p:cNvSpPr>
          <p:nvPr/>
        </p:nvSpPr>
        <p:spPr>
          <a:xfrm>
            <a:off x="554559" y="106186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Q&amp;A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（问题讨论与答疑）</a:t>
            </a:r>
          </a:p>
        </p:txBody>
      </p:sp>
      <p:pic>
        <p:nvPicPr>
          <p:cNvPr id="6" name="Picture 3" descr="C:\Users\admin\Desktop\240490-1306030T34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7127" y="2204864"/>
            <a:ext cx="6034087" cy="452596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14"/>
          <p:cNvSpPr/>
          <p:nvPr/>
        </p:nvSpPr>
        <p:spPr bwMode="auto">
          <a:xfrm>
            <a:off x="2151734" y="1439591"/>
            <a:ext cx="1936242" cy="2475449"/>
          </a:xfrm>
          <a:custGeom>
            <a:avLst/>
            <a:gdLst>
              <a:gd name="connsiteX0" fmla="*/ 341785 w 683568"/>
              <a:gd name="connsiteY0" fmla="*/ 75471 h 864094"/>
              <a:gd name="connsiteX1" fmla="*/ 117720 w 683568"/>
              <a:gd name="connsiteY1" fmla="*/ 299536 h 864094"/>
              <a:gd name="connsiteX2" fmla="*/ 341785 w 683568"/>
              <a:gd name="connsiteY2" fmla="*/ 523601 h 864094"/>
              <a:gd name="connsiteX3" fmla="*/ 341785 w 683568"/>
              <a:gd name="connsiteY3" fmla="*/ 75471 h 864094"/>
              <a:gd name="connsiteX4" fmla="*/ 341784 w 683568"/>
              <a:gd name="connsiteY4" fmla="*/ 0 h 864094"/>
              <a:gd name="connsiteX5" fmla="*/ 683568 w 683568"/>
              <a:gd name="connsiteY5" fmla="*/ 341784 h 864094"/>
              <a:gd name="connsiteX6" fmla="*/ 577183 w 683568"/>
              <a:gd name="connsiteY6" fmla="*/ 588642 h 864094"/>
              <a:gd name="connsiteX7" fmla="*/ 341597 w 683568"/>
              <a:gd name="connsiteY7" fmla="*/ 864094 h 864094"/>
              <a:gd name="connsiteX8" fmla="*/ 105111 w 683568"/>
              <a:gd name="connsiteY8" fmla="*/ 587591 h 864094"/>
              <a:gd name="connsiteX9" fmla="*/ 59857 w 683568"/>
              <a:gd name="connsiteY9" fmla="*/ 534679 h 864094"/>
              <a:gd name="connsiteX10" fmla="*/ 59306 w 683568"/>
              <a:gd name="connsiteY10" fmla="*/ 534035 h 864094"/>
              <a:gd name="connsiteX11" fmla="*/ 59325 w 683568"/>
              <a:gd name="connsiteY11" fmla="*/ 534035 h 864094"/>
              <a:gd name="connsiteX12" fmla="*/ 0 w 683568"/>
              <a:gd name="connsiteY12" fmla="*/ 341784 h 864094"/>
              <a:gd name="connsiteX13" fmla="*/ 341784 w 683568"/>
              <a:gd name="connsiteY13" fmla="*/ 0 h 864094"/>
              <a:gd name="connsiteX0-1" fmla="*/ 341785 w 683568"/>
              <a:gd name="connsiteY0-2" fmla="*/ 523601 h 864094"/>
              <a:gd name="connsiteX1-3" fmla="*/ 117720 w 683568"/>
              <a:gd name="connsiteY1-4" fmla="*/ 299536 h 864094"/>
              <a:gd name="connsiteX2-5" fmla="*/ 341785 w 683568"/>
              <a:gd name="connsiteY2-6" fmla="*/ 523601 h 864094"/>
              <a:gd name="connsiteX3-7" fmla="*/ 341784 w 683568"/>
              <a:gd name="connsiteY3-8" fmla="*/ 0 h 864094"/>
              <a:gd name="connsiteX4-9" fmla="*/ 683568 w 683568"/>
              <a:gd name="connsiteY4-10" fmla="*/ 341784 h 864094"/>
              <a:gd name="connsiteX5-11" fmla="*/ 577183 w 683568"/>
              <a:gd name="connsiteY5-12" fmla="*/ 588642 h 864094"/>
              <a:gd name="connsiteX6-13" fmla="*/ 341597 w 683568"/>
              <a:gd name="connsiteY6-14" fmla="*/ 864094 h 864094"/>
              <a:gd name="connsiteX7-15" fmla="*/ 105111 w 683568"/>
              <a:gd name="connsiteY7-16" fmla="*/ 587591 h 864094"/>
              <a:gd name="connsiteX8-17" fmla="*/ 59857 w 683568"/>
              <a:gd name="connsiteY8-18" fmla="*/ 534679 h 864094"/>
              <a:gd name="connsiteX9-19" fmla="*/ 59306 w 683568"/>
              <a:gd name="connsiteY9-20" fmla="*/ 534035 h 864094"/>
              <a:gd name="connsiteX10-21" fmla="*/ 59325 w 683568"/>
              <a:gd name="connsiteY10-22" fmla="*/ 534035 h 864094"/>
              <a:gd name="connsiteX11-23" fmla="*/ 0 w 683568"/>
              <a:gd name="connsiteY11-24" fmla="*/ 341784 h 864094"/>
              <a:gd name="connsiteX12-25" fmla="*/ 341784 w 683568"/>
              <a:gd name="connsiteY12-26" fmla="*/ 0 h 864094"/>
              <a:gd name="connsiteX0-27" fmla="*/ 341784 w 683568"/>
              <a:gd name="connsiteY0-28" fmla="*/ 0 h 864094"/>
              <a:gd name="connsiteX1-29" fmla="*/ 683568 w 683568"/>
              <a:gd name="connsiteY1-30" fmla="*/ 341784 h 864094"/>
              <a:gd name="connsiteX2-31" fmla="*/ 577183 w 683568"/>
              <a:gd name="connsiteY2-32" fmla="*/ 588642 h 864094"/>
              <a:gd name="connsiteX3-33" fmla="*/ 341597 w 683568"/>
              <a:gd name="connsiteY3-34" fmla="*/ 864094 h 864094"/>
              <a:gd name="connsiteX4-35" fmla="*/ 105111 w 683568"/>
              <a:gd name="connsiteY4-36" fmla="*/ 587591 h 864094"/>
              <a:gd name="connsiteX5-37" fmla="*/ 59857 w 683568"/>
              <a:gd name="connsiteY5-38" fmla="*/ 534679 h 864094"/>
              <a:gd name="connsiteX6-39" fmla="*/ 59306 w 683568"/>
              <a:gd name="connsiteY6-40" fmla="*/ 534035 h 864094"/>
              <a:gd name="connsiteX7-41" fmla="*/ 59325 w 683568"/>
              <a:gd name="connsiteY7-42" fmla="*/ 534035 h 864094"/>
              <a:gd name="connsiteX8-43" fmla="*/ 0 w 683568"/>
              <a:gd name="connsiteY8-44" fmla="*/ 341784 h 864094"/>
              <a:gd name="connsiteX9-45" fmla="*/ 341784 w 683568"/>
              <a:gd name="connsiteY9-46" fmla="*/ 0 h 864094"/>
            </a:gdLst>
            <a:ahLst/>
            <a:cxnLst>
              <a:cxn ang="0">
                <a:pos x="connsiteX0-27" y="connsiteY0-28"/>
              </a:cxn>
              <a:cxn ang="0">
                <a:pos x="connsiteX1-29" y="connsiteY1-30"/>
              </a:cxn>
              <a:cxn ang="0">
                <a:pos x="connsiteX2-31" y="connsiteY2-32"/>
              </a:cxn>
              <a:cxn ang="0">
                <a:pos x="connsiteX3-33" y="connsiteY3-34"/>
              </a:cxn>
              <a:cxn ang="0">
                <a:pos x="connsiteX4-35" y="connsiteY4-36"/>
              </a:cxn>
              <a:cxn ang="0">
                <a:pos x="connsiteX5-37" y="connsiteY5-38"/>
              </a:cxn>
              <a:cxn ang="0">
                <a:pos x="connsiteX6-39" y="connsiteY6-40"/>
              </a:cxn>
              <a:cxn ang="0">
                <a:pos x="connsiteX7-41" y="connsiteY7-42"/>
              </a:cxn>
              <a:cxn ang="0">
                <a:pos x="connsiteX8-43" y="connsiteY8-44"/>
              </a:cxn>
              <a:cxn ang="0">
                <a:pos x="connsiteX9-45" y="connsiteY9-46"/>
              </a:cxn>
            </a:cxnLst>
            <a:rect l="l" t="t" r="r" b="b"/>
            <a:pathLst>
              <a:path w="683568" h="864094"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3B79CE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 14"/>
          <p:cNvSpPr/>
          <p:nvPr/>
        </p:nvSpPr>
        <p:spPr bwMode="auto">
          <a:xfrm>
            <a:off x="5131053" y="1439591"/>
            <a:ext cx="1936242" cy="2475449"/>
          </a:xfrm>
          <a:custGeom>
            <a:avLst/>
            <a:gdLst>
              <a:gd name="connsiteX0" fmla="*/ 341785 w 683568"/>
              <a:gd name="connsiteY0" fmla="*/ 75471 h 864094"/>
              <a:gd name="connsiteX1" fmla="*/ 117720 w 683568"/>
              <a:gd name="connsiteY1" fmla="*/ 299536 h 864094"/>
              <a:gd name="connsiteX2" fmla="*/ 341785 w 683568"/>
              <a:gd name="connsiteY2" fmla="*/ 523601 h 864094"/>
              <a:gd name="connsiteX3" fmla="*/ 341785 w 683568"/>
              <a:gd name="connsiteY3" fmla="*/ 75471 h 864094"/>
              <a:gd name="connsiteX4" fmla="*/ 341784 w 683568"/>
              <a:gd name="connsiteY4" fmla="*/ 0 h 864094"/>
              <a:gd name="connsiteX5" fmla="*/ 683568 w 683568"/>
              <a:gd name="connsiteY5" fmla="*/ 341784 h 864094"/>
              <a:gd name="connsiteX6" fmla="*/ 577183 w 683568"/>
              <a:gd name="connsiteY6" fmla="*/ 588642 h 864094"/>
              <a:gd name="connsiteX7" fmla="*/ 341597 w 683568"/>
              <a:gd name="connsiteY7" fmla="*/ 864094 h 864094"/>
              <a:gd name="connsiteX8" fmla="*/ 105111 w 683568"/>
              <a:gd name="connsiteY8" fmla="*/ 587591 h 864094"/>
              <a:gd name="connsiteX9" fmla="*/ 59857 w 683568"/>
              <a:gd name="connsiteY9" fmla="*/ 534679 h 864094"/>
              <a:gd name="connsiteX10" fmla="*/ 59306 w 683568"/>
              <a:gd name="connsiteY10" fmla="*/ 534035 h 864094"/>
              <a:gd name="connsiteX11" fmla="*/ 59325 w 683568"/>
              <a:gd name="connsiteY11" fmla="*/ 534035 h 864094"/>
              <a:gd name="connsiteX12" fmla="*/ 0 w 683568"/>
              <a:gd name="connsiteY12" fmla="*/ 341784 h 864094"/>
              <a:gd name="connsiteX13" fmla="*/ 341784 w 683568"/>
              <a:gd name="connsiteY13" fmla="*/ 0 h 864094"/>
              <a:gd name="connsiteX0-1" fmla="*/ 341785 w 683568"/>
              <a:gd name="connsiteY0-2" fmla="*/ 523601 h 864094"/>
              <a:gd name="connsiteX1-3" fmla="*/ 117720 w 683568"/>
              <a:gd name="connsiteY1-4" fmla="*/ 299536 h 864094"/>
              <a:gd name="connsiteX2-5" fmla="*/ 341785 w 683568"/>
              <a:gd name="connsiteY2-6" fmla="*/ 523601 h 864094"/>
              <a:gd name="connsiteX3-7" fmla="*/ 341784 w 683568"/>
              <a:gd name="connsiteY3-8" fmla="*/ 0 h 864094"/>
              <a:gd name="connsiteX4-9" fmla="*/ 683568 w 683568"/>
              <a:gd name="connsiteY4-10" fmla="*/ 341784 h 864094"/>
              <a:gd name="connsiteX5-11" fmla="*/ 577183 w 683568"/>
              <a:gd name="connsiteY5-12" fmla="*/ 588642 h 864094"/>
              <a:gd name="connsiteX6-13" fmla="*/ 341597 w 683568"/>
              <a:gd name="connsiteY6-14" fmla="*/ 864094 h 864094"/>
              <a:gd name="connsiteX7-15" fmla="*/ 105111 w 683568"/>
              <a:gd name="connsiteY7-16" fmla="*/ 587591 h 864094"/>
              <a:gd name="connsiteX8-17" fmla="*/ 59857 w 683568"/>
              <a:gd name="connsiteY8-18" fmla="*/ 534679 h 864094"/>
              <a:gd name="connsiteX9-19" fmla="*/ 59306 w 683568"/>
              <a:gd name="connsiteY9-20" fmla="*/ 534035 h 864094"/>
              <a:gd name="connsiteX10-21" fmla="*/ 59325 w 683568"/>
              <a:gd name="connsiteY10-22" fmla="*/ 534035 h 864094"/>
              <a:gd name="connsiteX11-23" fmla="*/ 0 w 683568"/>
              <a:gd name="connsiteY11-24" fmla="*/ 341784 h 864094"/>
              <a:gd name="connsiteX12-25" fmla="*/ 341784 w 683568"/>
              <a:gd name="connsiteY12-26" fmla="*/ 0 h 864094"/>
              <a:gd name="connsiteX0-27" fmla="*/ 341784 w 683568"/>
              <a:gd name="connsiteY0-28" fmla="*/ 0 h 864094"/>
              <a:gd name="connsiteX1-29" fmla="*/ 683568 w 683568"/>
              <a:gd name="connsiteY1-30" fmla="*/ 341784 h 864094"/>
              <a:gd name="connsiteX2-31" fmla="*/ 577183 w 683568"/>
              <a:gd name="connsiteY2-32" fmla="*/ 588642 h 864094"/>
              <a:gd name="connsiteX3-33" fmla="*/ 341597 w 683568"/>
              <a:gd name="connsiteY3-34" fmla="*/ 864094 h 864094"/>
              <a:gd name="connsiteX4-35" fmla="*/ 105111 w 683568"/>
              <a:gd name="connsiteY4-36" fmla="*/ 587591 h 864094"/>
              <a:gd name="connsiteX5-37" fmla="*/ 59857 w 683568"/>
              <a:gd name="connsiteY5-38" fmla="*/ 534679 h 864094"/>
              <a:gd name="connsiteX6-39" fmla="*/ 59306 w 683568"/>
              <a:gd name="connsiteY6-40" fmla="*/ 534035 h 864094"/>
              <a:gd name="connsiteX7-41" fmla="*/ 59325 w 683568"/>
              <a:gd name="connsiteY7-42" fmla="*/ 534035 h 864094"/>
              <a:gd name="connsiteX8-43" fmla="*/ 0 w 683568"/>
              <a:gd name="connsiteY8-44" fmla="*/ 341784 h 864094"/>
              <a:gd name="connsiteX9-45" fmla="*/ 341784 w 683568"/>
              <a:gd name="connsiteY9-46" fmla="*/ 0 h 864094"/>
            </a:gdLst>
            <a:ahLst/>
            <a:cxnLst>
              <a:cxn ang="0">
                <a:pos x="connsiteX0-27" y="connsiteY0-28"/>
              </a:cxn>
              <a:cxn ang="0">
                <a:pos x="connsiteX1-29" y="connsiteY1-30"/>
              </a:cxn>
              <a:cxn ang="0">
                <a:pos x="connsiteX2-31" y="connsiteY2-32"/>
              </a:cxn>
              <a:cxn ang="0">
                <a:pos x="connsiteX3-33" y="connsiteY3-34"/>
              </a:cxn>
              <a:cxn ang="0">
                <a:pos x="connsiteX4-35" y="connsiteY4-36"/>
              </a:cxn>
              <a:cxn ang="0">
                <a:pos x="connsiteX5-37" y="connsiteY5-38"/>
              </a:cxn>
              <a:cxn ang="0">
                <a:pos x="connsiteX6-39" y="connsiteY6-40"/>
              </a:cxn>
              <a:cxn ang="0">
                <a:pos x="connsiteX7-41" y="connsiteY7-42"/>
              </a:cxn>
              <a:cxn ang="0">
                <a:pos x="connsiteX8-43" y="connsiteY8-44"/>
              </a:cxn>
              <a:cxn ang="0">
                <a:pos x="connsiteX9-45" y="connsiteY9-46"/>
              </a:cxn>
            </a:cxnLst>
            <a:rect l="l" t="t" r="r" b="b"/>
            <a:pathLst>
              <a:path w="683568" h="864094"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4"/>
          <p:cNvSpPr/>
          <p:nvPr/>
        </p:nvSpPr>
        <p:spPr bwMode="auto">
          <a:xfrm>
            <a:off x="8110373" y="1439591"/>
            <a:ext cx="1936242" cy="2475449"/>
          </a:xfrm>
          <a:custGeom>
            <a:avLst/>
            <a:gdLst>
              <a:gd name="connsiteX0" fmla="*/ 341785 w 683568"/>
              <a:gd name="connsiteY0" fmla="*/ 75471 h 864094"/>
              <a:gd name="connsiteX1" fmla="*/ 117720 w 683568"/>
              <a:gd name="connsiteY1" fmla="*/ 299536 h 864094"/>
              <a:gd name="connsiteX2" fmla="*/ 341785 w 683568"/>
              <a:gd name="connsiteY2" fmla="*/ 523601 h 864094"/>
              <a:gd name="connsiteX3" fmla="*/ 341785 w 683568"/>
              <a:gd name="connsiteY3" fmla="*/ 75471 h 864094"/>
              <a:gd name="connsiteX4" fmla="*/ 341784 w 683568"/>
              <a:gd name="connsiteY4" fmla="*/ 0 h 864094"/>
              <a:gd name="connsiteX5" fmla="*/ 683568 w 683568"/>
              <a:gd name="connsiteY5" fmla="*/ 341784 h 864094"/>
              <a:gd name="connsiteX6" fmla="*/ 577183 w 683568"/>
              <a:gd name="connsiteY6" fmla="*/ 588642 h 864094"/>
              <a:gd name="connsiteX7" fmla="*/ 341597 w 683568"/>
              <a:gd name="connsiteY7" fmla="*/ 864094 h 864094"/>
              <a:gd name="connsiteX8" fmla="*/ 105111 w 683568"/>
              <a:gd name="connsiteY8" fmla="*/ 587591 h 864094"/>
              <a:gd name="connsiteX9" fmla="*/ 59857 w 683568"/>
              <a:gd name="connsiteY9" fmla="*/ 534679 h 864094"/>
              <a:gd name="connsiteX10" fmla="*/ 59306 w 683568"/>
              <a:gd name="connsiteY10" fmla="*/ 534035 h 864094"/>
              <a:gd name="connsiteX11" fmla="*/ 59325 w 683568"/>
              <a:gd name="connsiteY11" fmla="*/ 534035 h 864094"/>
              <a:gd name="connsiteX12" fmla="*/ 0 w 683568"/>
              <a:gd name="connsiteY12" fmla="*/ 341784 h 864094"/>
              <a:gd name="connsiteX13" fmla="*/ 341784 w 683568"/>
              <a:gd name="connsiteY13" fmla="*/ 0 h 864094"/>
              <a:gd name="connsiteX0-1" fmla="*/ 341785 w 683568"/>
              <a:gd name="connsiteY0-2" fmla="*/ 523601 h 864094"/>
              <a:gd name="connsiteX1-3" fmla="*/ 117720 w 683568"/>
              <a:gd name="connsiteY1-4" fmla="*/ 299536 h 864094"/>
              <a:gd name="connsiteX2-5" fmla="*/ 341785 w 683568"/>
              <a:gd name="connsiteY2-6" fmla="*/ 523601 h 864094"/>
              <a:gd name="connsiteX3-7" fmla="*/ 341784 w 683568"/>
              <a:gd name="connsiteY3-8" fmla="*/ 0 h 864094"/>
              <a:gd name="connsiteX4-9" fmla="*/ 683568 w 683568"/>
              <a:gd name="connsiteY4-10" fmla="*/ 341784 h 864094"/>
              <a:gd name="connsiteX5-11" fmla="*/ 577183 w 683568"/>
              <a:gd name="connsiteY5-12" fmla="*/ 588642 h 864094"/>
              <a:gd name="connsiteX6-13" fmla="*/ 341597 w 683568"/>
              <a:gd name="connsiteY6-14" fmla="*/ 864094 h 864094"/>
              <a:gd name="connsiteX7-15" fmla="*/ 105111 w 683568"/>
              <a:gd name="connsiteY7-16" fmla="*/ 587591 h 864094"/>
              <a:gd name="connsiteX8-17" fmla="*/ 59857 w 683568"/>
              <a:gd name="connsiteY8-18" fmla="*/ 534679 h 864094"/>
              <a:gd name="connsiteX9-19" fmla="*/ 59306 w 683568"/>
              <a:gd name="connsiteY9-20" fmla="*/ 534035 h 864094"/>
              <a:gd name="connsiteX10-21" fmla="*/ 59325 w 683568"/>
              <a:gd name="connsiteY10-22" fmla="*/ 534035 h 864094"/>
              <a:gd name="connsiteX11-23" fmla="*/ 0 w 683568"/>
              <a:gd name="connsiteY11-24" fmla="*/ 341784 h 864094"/>
              <a:gd name="connsiteX12-25" fmla="*/ 341784 w 683568"/>
              <a:gd name="connsiteY12-26" fmla="*/ 0 h 864094"/>
              <a:gd name="connsiteX0-27" fmla="*/ 341784 w 683568"/>
              <a:gd name="connsiteY0-28" fmla="*/ 0 h 864094"/>
              <a:gd name="connsiteX1-29" fmla="*/ 683568 w 683568"/>
              <a:gd name="connsiteY1-30" fmla="*/ 341784 h 864094"/>
              <a:gd name="connsiteX2-31" fmla="*/ 577183 w 683568"/>
              <a:gd name="connsiteY2-32" fmla="*/ 588642 h 864094"/>
              <a:gd name="connsiteX3-33" fmla="*/ 341597 w 683568"/>
              <a:gd name="connsiteY3-34" fmla="*/ 864094 h 864094"/>
              <a:gd name="connsiteX4-35" fmla="*/ 105111 w 683568"/>
              <a:gd name="connsiteY4-36" fmla="*/ 587591 h 864094"/>
              <a:gd name="connsiteX5-37" fmla="*/ 59857 w 683568"/>
              <a:gd name="connsiteY5-38" fmla="*/ 534679 h 864094"/>
              <a:gd name="connsiteX6-39" fmla="*/ 59306 w 683568"/>
              <a:gd name="connsiteY6-40" fmla="*/ 534035 h 864094"/>
              <a:gd name="connsiteX7-41" fmla="*/ 59325 w 683568"/>
              <a:gd name="connsiteY7-42" fmla="*/ 534035 h 864094"/>
              <a:gd name="connsiteX8-43" fmla="*/ 0 w 683568"/>
              <a:gd name="connsiteY8-44" fmla="*/ 341784 h 864094"/>
              <a:gd name="connsiteX9-45" fmla="*/ 341784 w 683568"/>
              <a:gd name="connsiteY9-46" fmla="*/ 0 h 864094"/>
            </a:gdLst>
            <a:ahLst/>
            <a:cxnLst>
              <a:cxn ang="0">
                <a:pos x="connsiteX0-27" y="connsiteY0-28"/>
              </a:cxn>
              <a:cxn ang="0">
                <a:pos x="connsiteX1-29" y="connsiteY1-30"/>
              </a:cxn>
              <a:cxn ang="0">
                <a:pos x="connsiteX2-31" y="connsiteY2-32"/>
              </a:cxn>
              <a:cxn ang="0">
                <a:pos x="connsiteX3-33" y="connsiteY3-34"/>
              </a:cxn>
              <a:cxn ang="0">
                <a:pos x="connsiteX4-35" y="connsiteY4-36"/>
              </a:cxn>
              <a:cxn ang="0">
                <a:pos x="connsiteX5-37" y="connsiteY5-38"/>
              </a:cxn>
              <a:cxn ang="0">
                <a:pos x="connsiteX6-39" y="connsiteY6-40"/>
              </a:cxn>
              <a:cxn ang="0">
                <a:pos x="connsiteX7-41" y="connsiteY7-42"/>
              </a:cxn>
              <a:cxn ang="0">
                <a:pos x="connsiteX8-43" y="connsiteY8-44"/>
              </a:cxn>
              <a:cxn ang="0">
                <a:pos x="connsiteX9-45" y="connsiteY9-46"/>
              </a:cxn>
            </a:cxnLst>
            <a:rect l="l" t="t" r="r" b="b"/>
            <a:pathLst>
              <a:path w="683568" h="864094"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TextBox 55"/>
          <p:cNvSpPr txBox="1"/>
          <p:nvPr/>
        </p:nvSpPr>
        <p:spPr>
          <a:xfrm>
            <a:off x="2368450" y="1988840"/>
            <a:ext cx="150281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客户关系是什么？</a:t>
            </a:r>
          </a:p>
        </p:txBody>
      </p:sp>
      <p:sp>
        <p:nvSpPr>
          <p:cNvPr id="15" name="TextBox 61"/>
          <p:cNvSpPr txBox="1"/>
          <p:nvPr/>
        </p:nvSpPr>
        <p:spPr>
          <a:xfrm>
            <a:off x="8327089" y="1988840"/>
            <a:ext cx="150281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关于客户管理</a:t>
            </a:r>
            <a:r>
              <a: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Q&amp;A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62"/>
          <p:cNvSpPr txBox="1"/>
          <p:nvPr/>
        </p:nvSpPr>
        <p:spPr>
          <a:xfrm>
            <a:off x="5347770" y="1988840"/>
            <a:ext cx="1502810" cy="941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如何管理客户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对角圆角矩形 6"/>
          <p:cNvSpPr/>
          <p:nvPr/>
        </p:nvSpPr>
        <p:spPr>
          <a:xfrm>
            <a:off x="966312" y="4271749"/>
            <a:ext cx="4988808" cy="1216667"/>
          </a:xfrm>
          <a:prstGeom prst="round2DiagRect">
            <a:avLst>
              <a:gd name="adj1" fmla="val 18988"/>
              <a:gd name="adj2" fmla="val 0"/>
            </a:avLst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6"/>
          <p:cNvSpPr txBox="1"/>
          <p:nvPr/>
        </p:nvSpPr>
        <p:spPr>
          <a:xfrm>
            <a:off x="996207" y="1196752"/>
            <a:ext cx="4988809" cy="14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一般人认为，客户关系就是和客户之间</a:t>
            </a:r>
            <a:r>
              <a:rPr lang="zh-CN" altLang="en-US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的人际关系</a:t>
            </a:r>
            <a:r>
              <a:rPr lang="zh-CN" altLang="en-US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，其实这样的人为是大错特错的。也有人认为客户关系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就是将客户利益与自己的利益权衡一直，这样的人事才刚刚及格</a:t>
            </a:r>
            <a:r>
              <a:rPr lang="zh-CN" altLang="en-US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b="1" dirty="0">
              <a:solidFill>
                <a:srgbClr val="E6781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1062578" y="4353784"/>
            <a:ext cx="4796276" cy="113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所以，客户关系的处理是一种非常微妙而复杂的工作，我们管理客户关系的目的是从要他买，变成他要买。</a:t>
            </a:r>
            <a:endParaRPr lang="zh-CN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0570" y="1678416"/>
            <a:ext cx="5712210" cy="3810000"/>
          </a:xfrm>
          <a:prstGeom prst="round2DiagRect">
            <a:avLst>
              <a:gd name="adj1" fmla="val 9503"/>
              <a:gd name="adj2" fmla="val 0"/>
            </a:avLst>
          </a:prstGeom>
          <a:noFill/>
          <a:ln w="28575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298359" y="1412776"/>
            <a:ext cx="432896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经典繁仿黑" pitchFamily="49" charset="-122"/>
              </a:rPr>
              <a:t>客户关系是什么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经典繁仿黑" pitchFamily="49" charset="-122"/>
            </a:endParaRPr>
          </a:p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经典繁仿黑" pitchFamily="49" charset="-122"/>
              </a:rPr>
              <a:t>？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274639" y="1394533"/>
            <a:ext cx="8496944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企业利用相应的技术来协调企业与顾客间在销售、营销和服务上的交互，从而提升其管理方式，向客户提供创新式的个性化的客户交互和服务的过程。其最终目标是吸引新客户、保留老客户以及将已有客户转为忠实客户。</a:t>
            </a:r>
            <a:endParaRPr lang="zh-CN" altLang="zh-CN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966311" y="3522548"/>
            <a:ext cx="6357000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成功的将客户的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自主权</a:t>
            </a:r>
            <a:r>
              <a:rPr lang="zh-CN" altLang="en-US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转移至企业并提高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客户忠诚度</a:t>
            </a:r>
            <a:r>
              <a:rPr lang="zh-CN" altLang="en-US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最终提高公司的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利润率</a:t>
            </a:r>
            <a:r>
              <a:rPr lang="zh-CN" altLang="en-US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对角圆角矩形 7"/>
          <p:cNvSpPr/>
          <p:nvPr/>
        </p:nvSpPr>
        <p:spPr>
          <a:xfrm>
            <a:off x="1001601" y="1031389"/>
            <a:ext cx="1100415" cy="381387"/>
          </a:xfrm>
          <a:prstGeom prst="round2DiagRect">
            <a:avLst>
              <a:gd name="adj1" fmla="val 30205"/>
              <a:gd name="adj2" fmla="val 0"/>
            </a:avLst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定义</a:t>
            </a:r>
          </a:p>
        </p:txBody>
      </p:sp>
      <p:sp>
        <p:nvSpPr>
          <p:cNvPr id="9" name="对角圆角矩形 8"/>
          <p:cNvSpPr/>
          <p:nvPr/>
        </p:nvSpPr>
        <p:spPr>
          <a:xfrm>
            <a:off x="1017135" y="3007503"/>
            <a:ext cx="1100415" cy="381387"/>
          </a:xfrm>
          <a:prstGeom prst="round2DiagRect">
            <a:avLst>
              <a:gd name="adj1" fmla="val 30205"/>
              <a:gd name="adj2" fmla="val 0"/>
            </a:avLst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目的</a:t>
            </a:r>
          </a:p>
        </p:txBody>
      </p:sp>
      <p:sp>
        <p:nvSpPr>
          <p:cNvPr id="10" name="对角圆角矩形 9"/>
          <p:cNvSpPr/>
          <p:nvPr/>
        </p:nvSpPr>
        <p:spPr>
          <a:xfrm>
            <a:off x="1019606" y="4431569"/>
            <a:ext cx="1100415" cy="381387"/>
          </a:xfrm>
          <a:prstGeom prst="round2DiagRect">
            <a:avLst>
              <a:gd name="adj1" fmla="val 30205"/>
              <a:gd name="adj2" fmla="val 0"/>
            </a:avLst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内容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966311" y="5032738"/>
            <a:ext cx="6357000" cy="113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快速及时的获得问题客户的信息及客户历史问题记录等，这样可以有针对性并且高效的为客户</a:t>
            </a:r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解决问题</a:t>
            </a:r>
            <a:r>
              <a:rPr lang="zh-CN" altLang="en-US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，提高客户满意度，提升企业形象。</a:t>
            </a:r>
            <a:endParaRPr lang="zh-CN" altLang="zh-CN" b="1" dirty="0">
              <a:solidFill>
                <a:srgbClr val="E6781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Picture 2" descr="F:\360云盘\04-待整理ing\pic\4701_20_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01" y="3287157"/>
            <a:ext cx="4662652" cy="3491161"/>
          </a:xfrm>
          <a:prstGeom prst="round2DiagRect">
            <a:avLst>
              <a:gd name="adj1" fmla="val 11874"/>
              <a:gd name="adj2" fmla="val 0"/>
            </a:avLst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298359" y="1412776"/>
            <a:ext cx="432896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经典繁仿黑" pitchFamily="49" charset="-122"/>
              </a:rPr>
              <a:t>客户关系是什么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经典繁仿黑" pitchFamily="49" charset="-122"/>
            </a:endParaRPr>
          </a:p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经典繁仿黑" pitchFamily="49" charset="-122"/>
              </a:rPr>
              <a:t>？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826104" y="1911792"/>
            <a:ext cx="5760000" cy="90576"/>
          </a:xfrm>
          <a:prstGeom prst="rect">
            <a:avLst/>
          </a:prstGeom>
          <a:solidFill>
            <a:srgbClr val="0066FF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6"/>
          <p:cNvSpPr txBox="1"/>
          <p:nvPr/>
        </p:nvSpPr>
        <p:spPr>
          <a:xfrm>
            <a:off x="947281" y="2219456"/>
            <a:ext cx="594398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客户关系的管理意味着企业能够开发出更大</a:t>
            </a:r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蓝海市场，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假如企业让客户休眠，或者放弃了自己营销出来的客户，将会在后期为这一错误付出巨大的代价。</a:t>
            </a:r>
            <a:r>
              <a:rPr lang="zh-CN" altLang="en-US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销售部门会因此而疲于奔命，这是几乎是每家企业日复一日，年复一年要不断开展的工作。</a:t>
            </a:r>
            <a:endParaRPr lang="zh-CN" altLang="zh-CN" b="1" dirty="0">
              <a:solidFill>
                <a:srgbClr val="E6781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731255" y="4653136"/>
            <a:ext cx="5799967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客户维系的成本，除了</a:t>
            </a:r>
            <a:r>
              <a:rPr lang="zh-CN" altLang="en-US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广告发布的费用</a:t>
            </a:r>
            <a:r>
              <a:rPr lang="zh-CN" altLang="en-US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、服务人员的</a:t>
            </a:r>
            <a:r>
              <a:rPr lang="zh-CN" altLang="en-US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时间成本</a:t>
            </a:r>
            <a:r>
              <a:rPr lang="zh-CN" altLang="en-US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培训</a:t>
            </a:r>
            <a:r>
              <a:rPr lang="zh-CN" altLang="en-US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的成本等能够计算出的成本外，还包括关系恶劣导致的</a:t>
            </a:r>
            <a:r>
              <a:rPr lang="zh-CN" altLang="en-US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客户流失</a:t>
            </a:r>
            <a:r>
              <a:rPr lang="zh-CN" altLang="en-US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、客户因服务不满意造成的</a:t>
            </a:r>
            <a:r>
              <a:rPr lang="zh-CN" altLang="en-US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投诉纠纷</a:t>
            </a:r>
            <a:r>
              <a:rPr lang="zh-CN" altLang="en-US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等，这些成本和损失都是无法用金钱衡量的。</a:t>
            </a:r>
            <a:endParaRPr lang="zh-CN" altLang="zh-CN" b="1" dirty="0">
              <a:solidFill>
                <a:srgbClr val="E6781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966311" y="836712"/>
            <a:ext cx="5276878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 b="1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800" dirty="0"/>
              <a:t>1</a:t>
            </a:r>
            <a:r>
              <a:rPr lang="zh-CN" altLang="en-US" sz="1800" dirty="0"/>
              <a:t>、客户关系恶劣带来的影响</a:t>
            </a:r>
            <a:endParaRPr lang="zh-CN" altLang="zh-CN" sz="1800" dirty="0"/>
          </a:p>
        </p:txBody>
      </p:sp>
      <p:sp>
        <p:nvSpPr>
          <p:cNvPr id="2" name="矩形 1"/>
          <p:cNvSpPr/>
          <p:nvPr/>
        </p:nvSpPr>
        <p:spPr>
          <a:xfrm>
            <a:off x="966311" y="1361152"/>
            <a:ext cx="10847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000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想让一个饭店关门，就在门口摆几张臭脸</a:t>
            </a:r>
            <a:r>
              <a:rPr lang="zh-CN" altLang="en-US" b="1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”。</a:t>
            </a:r>
            <a:r>
              <a:rPr lang="en-US" altLang="zh-CN" b="1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--</a:t>
            </a:r>
            <a:r>
              <a:rPr lang="zh-CN" altLang="en-US" b="1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希尔顿</a:t>
            </a:r>
          </a:p>
        </p:txBody>
      </p:sp>
      <p:pic>
        <p:nvPicPr>
          <p:cNvPr id="13" name="Picture 2" descr="F:\360云盘\02-个人资料\！PPT图片及版面资源\06-PPT精选插图\02-商务\154429-1205051F23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87" y="2348880"/>
            <a:ext cx="4876933" cy="3696716"/>
          </a:xfrm>
          <a:prstGeom prst="round2DiagRect">
            <a:avLst>
              <a:gd name="adj1" fmla="val 0"/>
              <a:gd name="adj2" fmla="val 0"/>
            </a:avLst>
          </a:prstGeom>
          <a:noFill/>
          <a:ln w="28575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98359" y="1412776"/>
            <a:ext cx="432896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经典繁仿黑" pitchFamily="49" charset="-122"/>
              </a:rPr>
              <a:t>客户关系是什么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经典繁仿黑" pitchFamily="49" charset="-122"/>
            </a:endParaRPr>
          </a:p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经典繁仿黑" pitchFamily="49" charset="-122"/>
              </a:rPr>
              <a:t>？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t11318\桌面\xpic5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231" y="1319529"/>
            <a:ext cx="5323714" cy="3992786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957464" y="6470704"/>
            <a:ext cx="5760000" cy="90576"/>
          </a:xfrm>
          <a:prstGeom prst="rect">
            <a:avLst/>
          </a:prstGeom>
          <a:solidFill>
            <a:srgbClr val="0066FF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6"/>
          <p:cNvSpPr txBox="1"/>
          <p:nvPr/>
        </p:nvSpPr>
        <p:spPr>
          <a:xfrm>
            <a:off x="996532" y="1688210"/>
            <a:ext cx="5420896" cy="1857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有位作家在家写稿时，四岁儿子吵着要他陪。作家很烦，就将一本杂志的封底撕碎，对他儿子说：“ 你先将这上面的世界地图拼完整，爸爸就陪你玩。”过了不到五分钟，儿子又来拖他的手说：“爸爸我拼好了，陪我玩！”。</a:t>
            </a:r>
            <a:endParaRPr lang="zh-CN" altLang="zh-CN" b="1" dirty="0">
              <a:solidFill>
                <a:srgbClr val="E6781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957464" y="3717032"/>
            <a:ext cx="5429744" cy="257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作家很生气：“小孩子要玩是可以理解的，但如果说谎话就不好了。怎么可能这么快就拼好世界地图！儿子非常委屈：“可是我真的拼好了呀！” 作家一看，果然如此：不会吧？家里出现了神童？他非常好奇地问：“你是怎么做到的？”儿子说：“世界地图的背面是一个人的头像。我反过来拼，</a:t>
            </a:r>
            <a:r>
              <a:rPr lang="zh-CN" altLang="en-US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只要这个人对了，世界也就对了。</a:t>
            </a:r>
            <a:r>
              <a:rPr lang="zh-CN" altLang="en-US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endParaRPr lang="zh-CN" altLang="zh-CN" b="1" dirty="0">
              <a:solidFill>
                <a:srgbClr val="E6781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966311" y="836712"/>
            <a:ext cx="5276878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 b="1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800" dirty="0"/>
              <a:t>2</a:t>
            </a:r>
            <a:r>
              <a:rPr lang="zh-CN" altLang="en-US" sz="1800" dirty="0"/>
              <a:t>、换个思路，世界就对了</a:t>
            </a:r>
            <a:endParaRPr lang="zh-CN" altLang="zh-CN" sz="1800" dirty="0"/>
          </a:p>
        </p:txBody>
      </p:sp>
      <p:sp>
        <p:nvSpPr>
          <p:cNvPr id="8" name="矩形 7"/>
          <p:cNvSpPr/>
          <p:nvPr/>
        </p:nvSpPr>
        <p:spPr>
          <a:xfrm>
            <a:off x="298359" y="1412776"/>
            <a:ext cx="432896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经典繁仿黑" pitchFamily="49" charset="-122"/>
              </a:rPr>
              <a:t>客户关系是什么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经典繁仿黑" pitchFamily="49" charset="-122"/>
            </a:endParaRPr>
          </a:p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经典繁仿黑" pitchFamily="49" charset="-122"/>
              </a:rPr>
              <a:t>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F:\360云盘\02-个人资料\！PPT图片及版面资源\06-PPT精选插图\03-人物\235082-13010QQ330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70" y="1556792"/>
            <a:ext cx="10729706" cy="4762019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1084470" y="5009006"/>
            <a:ext cx="10729705" cy="1156298"/>
          </a:xfrm>
          <a:prstGeom prst="rect">
            <a:avLst/>
          </a:prstGeom>
          <a:solidFill>
            <a:srgbClr val="0066FF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6"/>
          <p:cNvSpPr txBox="1"/>
          <p:nvPr/>
        </p:nvSpPr>
        <p:spPr>
          <a:xfrm>
            <a:off x="1202631" y="5060857"/>
            <a:ext cx="10513168" cy="85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客户关系管理的核心就是客户衍生价值的开发和使用，前提是我们是否将客户有效的梳理和分类，针对性的提出多样化的个性服务。</a:t>
            </a:r>
            <a:endParaRPr lang="zh-CN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966311" y="836712"/>
            <a:ext cx="5276878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 b="1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800" dirty="0"/>
              <a:t>2</a:t>
            </a:r>
            <a:r>
              <a:rPr lang="zh-CN" altLang="en-US" sz="1800" dirty="0"/>
              <a:t>、换个思维，世界就对了</a:t>
            </a:r>
            <a:endParaRPr lang="zh-CN" altLang="zh-CN" sz="1800" dirty="0"/>
          </a:p>
        </p:txBody>
      </p:sp>
      <p:sp>
        <p:nvSpPr>
          <p:cNvPr id="7" name="矩形 6"/>
          <p:cNvSpPr/>
          <p:nvPr/>
        </p:nvSpPr>
        <p:spPr>
          <a:xfrm>
            <a:off x="298359" y="1412776"/>
            <a:ext cx="432896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经典繁仿黑" pitchFamily="49" charset="-122"/>
              </a:rPr>
              <a:t>客户关系是什么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经典繁仿黑" pitchFamily="49" charset="-122"/>
            </a:endParaRPr>
          </a:p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经典繁仿黑" pitchFamily="49" charset="-122"/>
              </a:rPr>
              <a:t>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5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5" grpId="0"/>
          <p:bldP spid="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/>
          <p:nvPr/>
        </p:nvSpPr>
        <p:spPr>
          <a:xfrm>
            <a:off x="966310" y="836712"/>
            <a:ext cx="10847865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 b="1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800" dirty="0"/>
              <a:t>有人认为</a:t>
            </a:r>
            <a:r>
              <a:rPr lang="zh-CN" altLang="en-US" sz="1800" dirty="0">
                <a:solidFill>
                  <a:srgbClr val="FF0000"/>
                </a:solidFill>
              </a:rPr>
              <a:t>客户分类就是把客户按照时间和价值做以简单区分</a:t>
            </a:r>
            <a:r>
              <a:rPr lang="zh-CN" altLang="en-US" sz="1800" dirty="0"/>
              <a:t>，您认为呢？请看下面的两个微博段子：</a:t>
            </a:r>
            <a:endParaRPr lang="zh-CN" altLang="zh-CN" sz="1800" dirty="0"/>
          </a:p>
        </p:txBody>
      </p:sp>
      <p:pic>
        <p:nvPicPr>
          <p:cNvPr id="7" name="Picture 2" descr="F:\360云盘\02-个人资料\！PPT图片及版面资源\06-PPT精选插图\04-图标\ooopic_1343100467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66310" y="1462922"/>
            <a:ext cx="864096" cy="76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6"/>
          <p:cNvSpPr txBox="1"/>
          <p:nvPr/>
        </p:nvSpPr>
        <p:spPr>
          <a:xfrm>
            <a:off x="1830406" y="1696277"/>
            <a:ext cx="4752526" cy="453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5F5E5C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【</a:t>
            </a:r>
            <a:r>
              <a:rPr lang="zh-CN" altLang="en-US" sz="2000" dirty="0">
                <a:solidFill>
                  <a:srgbClr val="5F5E5C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微博段子：</a:t>
            </a:r>
            <a:r>
              <a:rPr lang="zh-CN" altLang="en-US" sz="2000" dirty="0">
                <a:solidFill>
                  <a:srgbClr val="0066FF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时间和价值改变了什么？</a:t>
            </a:r>
            <a:r>
              <a:rPr lang="en-US" altLang="zh-CN" sz="2000" dirty="0">
                <a:solidFill>
                  <a:srgbClr val="5F5E5C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】</a:t>
            </a:r>
            <a:endParaRPr lang="zh-CN" altLang="en-US" sz="2000" dirty="0">
              <a:solidFill>
                <a:srgbClr val="5F5E5C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03380" y="2298304"/>
            <a:ext cx="10788286" cy="1490736"/>
            <a:chOff x="-155055" y="2770631"/>
            <a:chExt cx="10788286" cy="1490736"/>
          </a:xfrm>
        </p:grpSpPr>
        <p:sp>
          <p:nvSpPr>
            <p:cNvPr id="10" name="圆角矩形 9"/>
            <p:cNvSpPr/>
            <p:nvPr/>
          </p:nvSpPr>
          <p:spPr>
            <a:xfrm>
              <a:off x="-155055" y="2922831"/>
              <a:ext cx="10788286" cy="1338536"/>
            </a:xfrm>
            <a:prstGeom prst="roundRect">
              <a:avLst>
                <a:gd name="adj" fmla="val 4375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flipH="1">
              <a:off x="-48110" y="2770631"/>
              <a:ext cx="288032" cy="171464"/>
            </a:xfrm>
            <a:prstGeom prst="triangle">
              <a:avLst>
                <a:gd name="adj" fmla="val 0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6"/>
            <p:cNvSpPr txBox="1"/>
            <p:nvPr/>
          </p:nvSpPr>
          <p:spPr>
            <a:xfrm>
              <a:off x="-95100" y="3023321"/>
              <a:ext cx="10660091" cy="117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）一个超市中午换班的时候，来了一名少妇，要求买一种不常见的洗涤剂。值班经理不耐烦的一边整理账目一边回答：“这个卖完了。”少妇问：“什么时候会有？”“不一定，货很少，这周估计都不来。你先走吧。”顾客“离开”了。一下离开了</a:t>
              </a:r>
              <a:r>
                <a:rPr lang="en-US" altLang="zh-CN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r>
                <a:rPr lang="zh-CN" altLang="en-US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年。</a:t>
              </a:r>
              <a:endParaRPr lang="zh-CN" altLang="zh-CN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5" name="Picture 2" descr="F:\360云盘\02-个人资料\！PPT图片及版面资源\06-PPT精选插图\04-图标\ooopic_1343100467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86607" y="4005064"/>
            <a:ext cx="864096" cy="76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6"/>
          <p:cNvSpPr txBox="1"/>
          <p:nvPr/>
        </p:nvSpPr>
        <p:spPr>
          <a:xfrm>
            <a:off x="1850703" y="4238419"/>
            <a:ext cx="4752526" cy="453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5F5E5C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【</a:t>
            </a:r>
            <a:r>
              <a:rPr lang="zh-CN" altLang="en-US" sz="2000" dirty="0">
                <a:solidFill>
                  <a:srgbClr val="5F5E5C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微博段子：</a:t>
            </a:r>
            <a:r>
              <a:rPr lang="zh-CN" altLang="en-US" sz="2000" dirty="0">
                <a:solidFill>
                  <a:srgbClr val="0066FF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是什么赢得了客户？</a:t>
            </a:r>
            <a:r>
              <a:rPr lang="en-US" altLang="zh-CN" sz="2000" dirty="0">
                <a:solidFill>
                  <a:srgbClr val="5F5E5C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】</a:t>
            </a:r>
            <a:endParaRPr lang="zh-CN" altLang="en-US" sz="2000" dirty="0">
              <a:solidFill>
                <a:srgbClr val="5F5E5C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23677" y="4840446"/>
            <a:ext cx="10788286" cy="1490736"/>
            <a:chOff x="-155055" y="2770631"/>
            <a:chExt cx="10788286" cy="1490736"/>
          </a:xfrm>
        </p:grpSpPr>
        <p:sp>
          <p:nvSpPr>
            <p:cNvPr id="18" name="圆角矩形 17"/>
            <p:cNvSpPr/>
            <p:nvPr/>
          </p:nvSpPr>
          <p:spPr>
            <a:xfrm>
              <a:off x="-155055" y="2922831"/>
              <a:ext cx="10788286" cy="1338536"/>
            </a:xfrm>
            <a:prstGeom prst="roundRect">
              <a:avLst>
                <a:gd name="adj" fmla="val 4375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flipH="1">
              <a:off x="-48110" y="2770631"/>
              <a:ext cx="288032" cy="171464"/>
            </a:xfrm>
            <a:prstGeom prst="triangle">
              <a:avLst>
                <a:gd name="adj" fmla="val 0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TextBox 6"/>
            <p:cNvSpPr txBox="1"/>
            <p:nvPr/>
          </p:nvSpPr>
          <p:spPr>
            <a:xfrm>
              <a:off x="-95100" y="3023321"/>
              <a:ext cx="10660091" cy="117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）一个雨天，一对老夫妇在一家宾馆门口避雨。雨很大，瓢泼一般。老人愁眉苦脸。年轻的门童看到了，就从酒店里取出两条干毛巾，邀请两位老人进大厅坐下，端来两杯热咖啡，随后向大堂经理请示，送给两位老人一把雨伞，送两人离开。老人“离开”了，但是他们建议自己的</a:t>
              </a:r>
              <a:r>
                <a:rPr lang="en-US" altLang="zh-CN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r>
                <a:rPr lang="zh-CN" altLang="en-US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个子女出差或度假都预订这里。 </a:t>
              </a:r>
              <a:endParaRPr lang="zh-CN" altLang="zh-CN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298359" y="1412776"/>
            <a:ext cx="432896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经典繁仿黑" pitchFamily="49" charset="-122"/>
              </a:rPr>
              <a:t>客户关系是什么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经典繁仿黑" pitchFamily="49" charset="-122"/>
            </a:endParaRPr>
          </a:p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经典繁仿黑" pitchFamily="49" charset="-122"/>
              </a:rPr>
              <a:t>？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6" grpId="0"/>
      <p:bldP spid="2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2201</Words>
  <Application>Microsoft Office PowerPoint</Application>
  <PresentationFormat>自定义</PresentationFormat>
  <Paragraphs>199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Arial Unicode MS</vt:lpstr>
      <vt:lpstr>GungsuhChe</vt:lpstr>
      <vt:lpstr>华康俪金黑W8(P)</vt:lpstr>
      <vt:lpstr>华文新魏</vt:lpstr>
      <vt:lpstr>经典繁仿黑</vt:lpstr>
      <vt:lpstr>宋体</vt:lpstr>
      <vt:lpstr>专业字体设计服务/WWW.ZTSGC.COM/</vt:lpstr>
      <vt:lpstr>Arial</vt:lpstr>
      <vt:lpstr>Calibri</vt:lpstr>
      <vt:lpstr>Impact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哎呀小小草</dc:title>
  <dc:subject>哎呀小小草</dc:subject>
  <dc:creator>哎呀小小草</dc:creator>
  <cp:keywords>https://800sucai.taobao.com</cp:keywords>
  <dc:description>https://800sucai.taobao.com</dc:description>
  <cp:lastModifiedBy>Administrator</cp:lastModifiedBy>
  <cp:revision>946</cp:revision>
  <dcterms:created xsi:type="dcterms:W3CDTF">2016-03-03T08:04:26Z</dcterms:created>
  <dcterms:modified xsi:type="dcterms:W3CDTF">2018-08-31T01:45:51Z</dcterms:modified>
  <cp:category>https://800sucai.taobao.com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2052-10.1.0.5511</vt:lpwstr>
  </property>
</Properties>
</file>